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7" r:id="rId3"/>
    <p:sldId id="274" r:id="rId4"/>
    <p:sldId id="275" r:id="rId5"/>
    <p:sldId id="258" r:id="rId6"/>
    <p:sldId id="257" r:id="rId7"/>
    <p:sldId id="278" r:id="rId8"/>
    <p:sldId id="259" r:id="rId9"/>
    <p:sldId id="276" r:id="rId10"/>
    <p:sldId id="279" r:id="rId11"/>
    <p:sldId id="280" r:id="rId12"/>
    <p:sldId id="260" r:id="rId13"/>
    <p:sldId id="261" r:id="rId14"/>
    <p:sldId id="262" r:id="rId15"/>
    <p:sldId id="263" r:id="rId16"/>
    <p:sldId id="273" r:id="rId17"/>
    <p:sldId id="281" r:id="rId18"/>
    <p:sldId id="282" r:id="rId19"/>
    <p:sldId id="283" r:id="rId20"/>
    <p:sldId id="284" r:id="rId21"/>
    <p:sldId id="285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91" autoAdjust="0"/>
    <p:restoredTop sz="78788" autoAdjust="0"/>
  </p:normalViewPr>
  <p:slideViewPr>
    <p:cSldViewPr>
      <p:cViewPr varScale="1">
        <p:scale>
          <a:sx n="74" d="100"/>
          <a:sy n="74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C920E-0C30-4CB4-9E20-BFBB293D625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/>
      <dgm:spPr/>
    </dgm:pt>
    <dgm:pt modelId="{04473D99-B078-480A-A49D-F13E41508609}">
      <dgm:prSet phldrT="[Текст]" phldr="1"/>
      <dgm:spPr/>
      <dgm:t>
        <a:bodyPr/>
        <a:lstStyle/>
        <a:p>
          <a:endParaRPr lang="ru-RU"/>
        </a:p>
      </dgm:t>
    </dgm:pt>
    <dgm:pt modelId="{AF351246-4732-4D0A-A50F-3A5690A1EF0C}" type="parTrans" cxnId="{18457F03-39D0-436A-9497-92A076585410}">
      <dgm:prSet/>
      <dgm:spPr/>
      <dgm:t>
        <a:bodyPr/>
        <a:lstStyle/>
        <a:p>
          <a:endParaRPr lang="ru-RU"/>
        </a:p>
      </dgm:t>
    </dgm:pt>
    <dgm:pt modelId="{9D78DEE4-2C8D-436D-967E-475B1A79C44C}" type="sibTrans" cxnId="{18457F03-39D0-436A-9497-92A076585410}">
      <dgm:prSet/>
      <dgm:spPr/>
      <dgm:t>
        <a:bodyPr/>
        <a:lstStyle/>
        <a:p>
          <a:endParaRPr lang="ru-RU"/>
        </a:p>
      </dgm:t>
    </dgm:pt>
    <dgm:pt modelId="{5623E239-D50B-4A93-A93D-87DAD352ABB7}" type="pres">
      <dgm:prSet presAssocID="{1A1C920E-0C30-4CB4-9E20-BFBB293D6255}" presName="Name0" presStyleCnt="0">
        <dgm:presLayoutVars>
          <dgm:chMax/>
          <dgm:chPref/>
          <dgm:dir/>
          <dgm:animLvl val="lvl"/>
        </dgm:presLayoutVars>
      </dgm:prSet>
      <dgm:spPr/>
    </dgm:pt>
    <dgm:pt modelId="{F2944259-8AEA-483F-B232-1681A6AD349C}" type="pres">
      <dgm:prSet presAssocID="{04473D99-B078-480A-A49D-F13E41508609}" presName="composite" presStyleCnt="0"/>
      <dgm:spPr/>
    </dgm:pt>
    <dgm:pt modelId="{9BA67623-42D2-44E6-A3BD-85273542B7BD}" type="pres">
      <dgm:prSet presAssocID="{04473D99-B078-480A-A49D-F13E41508609}" presName="ParentAccentShape" presStyleLbl="trBgShp" presStyleIdx="0" presStyleCnt="1"/>
      <dgm:spPr/>
    </dgm:pt>
    <dgm:pt modelId="{55FB9857-ECAC-4EC8-8C97-87F3F262FA9F}" type="pres">
      <dgm:prSet presAssocID="{04473D99-B078-480A-A49D-F13E41508609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76C6B-9DF8-4FAC-9D8C-FC148FE1F704}" type="pres">
      <dgm:prSet presAssocID="{04473D99-B078-480A-A49D-F13E41508609}" presName="ChildText" presStyleLbl="revTx" presStyleIdx="1" presStyleCnt="2">
        <dgm:presLayoutVars>
          <dgm:chMax val="0"/>
          <dgm:chPref val="0"/>
        </dgm:presLayoutVars>
      </dgm:prSet>
      <dgm:spPr/>
    </dgm:pt>
    <dgm:pt modelId="{51D29D3F-0807-4FB2-B768-329C062E6198}" type="pres">
      <dgm:prSet presAssocID="{04473D99-B078-480A-A49D-F13E41508609}" presName="ChildAccentShape" presStyleLbl="trBgShp" presStyleIdx="0" presStyleCnt="1"/>
      <dgm:spPr/>
    </dgm:pt>
    <dgm:pt modelId="{B3BB6D14-8ABD-45C0-8DDF-474223555AAB}" type="pres">
      <dgm:prSet presAssocID="{04473D99-B078-480A-A49D-F13E41508609}" presName="Image" presStyleLbl="align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xmlns="" id="0" name="" descr="E:\фото физра\IMG_20180222_102720.jpg"/>
        </a:ext>
      </dgm:extLst>
    </dgm:pt>
  </dgm:ptLst>
  <dgm:cxnLst>
    <dgm:cxn modelId="{6B842D45-C9D2-4274-BFB0-3C01C6565374}" type="presOf" srcId="{04473D99-B078-480A-A49D-F13E41508609}" destId="{55FB9857-ECAC-4EC8-8C97-87F3F262FA9F}" srcOrd="0" destOrd="0" presId="urn:microsoft.com/office/officeart/2009/3/layout/SnapshotPictureList"/>
    <dgm:cxn modelId="{160D3457-C4F5-463E-A7EF-D54CF34928B9}" type="presOf" srcId="{1A1C920E-0C30-4CB4-9E20-BFBB293D6255}" destId="{5623E239-D50B-4A93-A93D-87DAD352ABB7}" srcOrd="0" destOrd="0" presId="urn:microsoft.com/office/officeart/2009/3/layout/SnapshotPictureList"/>
    <dgm:cxn modelId="{18457F03-39D0-436A-9497-92A076585410}" srcId="{1A1C920E-0C30-4CB4-9E20-BFBB293D6255}" destId="{04473D99-B078-480A-A49D-F13E41508609}" srcOrd="0" destOrd="0" parTransId="{AF351246-4732-4D0A-A50F-3A5690A1EF0C}" sibTransId="{9D78DEE4-2C8D-436D-967E-475B1A79C44C}"/>
    <dgm:cxn modelId="{FD1865B1-0A62-461D-84E6-35C2F81754C6}" type="presParOf" srcId="{5623E239-D50B-4A93-A93D-87DAD352ABB7}" destId="{F2944259-8AEA-483F-B232-1681A6AD349C}" srcOrd="0" destOrd="0" presId="urn:microsoft.com/office/officeart/2009/3/layout/SnapshotPictureList"/>
    <dgm:cxn modelId="{5FF2F9B3-6556-4B7B-ADDF-672625051B27}" type="presParOf" srcId="{F2944259-8AEA-483F-B232-1681A6AD349C}" destId="{9BA67623-42D2-44E6-A3BD-85273542B7BD}" srcOrd="0" destOrd="0" presId="urn:microsoft.com/office/officeart/2009/3/layout/SnapshotPictureList"/>
    <dgm:cxn modelId="{7B940433-31E8-4691-B577-35494C616F8E}" type="presParOf" srcId="{F2944259-8AEA-483F-B232-1681A6AD349C}" destId="{55FB9857-ECAC-4EC8-8C97-87F3F262FA9F}" srcOrd="1" destOrd="0" presId="urn:microsoft.com/office/officeart/2009/3/layout/SnapshotPictureList"/>
    <dgm:cxn modelId="{E1FB6FEF-4490-4458-B285-C8D50960A07B}" type="presParOf" srcId="{F2944259-8AEA-483F-B232-1681A6AD349C}" destId="{83E76C6B-9DF8-4FAC-9D8C-FC148FE1F704}" srcOrd="2" destOrd="0" presId="urn:microsoft.com/office/officeart/2009/3/layout/SnapshotPictureList"/>
    <dgm:cxn modelId="{30C5D407-7B8C-4F4A-B013-B957B3B9591D}" type="presParOf" srcId="{F2944259-8AEA-483F-B232-1681A6AD349C}" destId="{51D29D3F-0807-4FB2-B768-329C062E6198}" srcOrd="3" destOrd="0" presId="urn:microsoft.com/office/officeart/2009/3/layout/SnapshotPictureList"/>
    <dgm:cxn modelId="{819C8B30-7391-4FCA-9906-948A31C35166}" type="presParOf" srcId="{F2944259-8AEA-483F-B232-1681A6AD349C}" destId="{B3BB6D14-8ABD-45C0-8DDF-474223555AA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67623-42D2-44E6-A3BD-85273542B7BD}">
      <dsp:nvSpPr>
        <dsp:cNvPr id="0" name=""/>
        <dsp:cNvSpPr/>
      </dsp:nvSpPr>
      <dsp:spPr>
        <a:xfrm>
          <a:off x="51408" y="391275"/>
          <a:ext cx="1337040" cy="9514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B6D14-8ABD-45C0-8DDF-474223555AAB}">
      <dsp:nvSpPr>
        <dsp:cNvPr id="0" name=""/>
        <dsp:cNvSpPr/>
      </dsp:nvSpPr>
      <dsp:spPr>
        <a:xfrm>
          <a:off x="0" y="277271"/>
          <a:ext cx="1285632" cy="8999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9857-ECAC-4EC8-8C97-87F3F262FA9F}">
      <dsp:nvSpPr>
        <dsp:cNvPr id="0" name=""/>
        <dsp:cNvSpPr/>
      </dsp:nvSpPr>
      <dsp:spPr>
        <a:xfrm>
          <a:off x="103680" y="1177582"/>
          <a:ext cx="1233360" cy="11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680" y="1177582"/>
        <a:ext cx="1233360" cy="112938"/>
      </dsp:txXfrm>
    </dsp:sp>
    <dsp:sp modelId="{83E76C6B-9DF8-4FAC-9D8C-FC148FE1F704}">
      <dsp:nvSpPr>
        <dsp:cNvPr id="0" name=""/>
        <dsp:cNvSpPr/>
      </dsp:nvSpPr>
      <dsp:spPr>
        <a:xfrm>
          <a:off x="1442880" y="391275"/>
          <a:ext cx="611280" cy="951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BE89D-5B89-4743-AC2D-5D9D3C1300F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A12CE-32E3-42EF-B6E4-AC9FD6E7A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04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12CE-32E3-42EF-B6E4-AC9FD6E7AE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8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4AF7-5364-44F9-A358-77AB96894F2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E3D6-7E4B-4DDB-9BBC-3959039D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900igr.net/up/datai/219943/0001-00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21537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Влияние подвижных игр на развитие координационных способностей детей старшего дошкольного возраста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676256" cy="685800"/>
          </a:xfrm>
        </p:spPr>
        <p:txBody>
          <a:bodyPr/>
          <a:lstStyle/>
          <a:p>
            <a:r>
              <a:rPr lang="ru-RU" dirty="0" smtClean="0"/>
              <a:t>Опыт работы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" t="14545" r="2593" b="3636"/>
          <a:stretch>
            <a:fillRect/>
          </a:stretch>
        </p:blipFill>
        <p:spPr bwMode="auto">
          <a:xfrm>
            <a:off x="2143108" y="3286124"/>
            <a:ext cx="4786346" cy="299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фото физра\IMG_20180222_102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 физра\IMG_20180222_102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180000" cy="1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10972800" y="-8229600"/>
          <a:ext cx="216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57148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«Детский сад № 215»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357298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МАСТЕР-КЛАСС 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350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57166"/>
            <a:ext cx="450059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285728"/>
            <a:ext cx="338108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5" name="Объект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571480"/>
            <a:ext cx="7286676" cy="5465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8817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Условное  распределение подвижных игр по развитию  координационных  способностей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8421378"/>
              </p:ext>
            </p:extLst>
          </p:nvPr>
        </p:nvGraphicFramePr>
        <p:xfrm>
          <a:off x="-2" y="1285860"/>
          <a:ext cx="9144001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819"/>
                <a:gridCol w="1579982"/>
                <a:gridCol w="2121895"/>
                <a:gridCol w="1919435"/>
                <a:gridCol w="1723870"/>
              </a:tblGrid>
              <a:tr h="16228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реагированию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равновесию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Ориентировочная способность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дифференцированию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Ритмическая способность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2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«Третий лишний», «Волшебные превращения», «Цвета», «Хитрая лиса», «Последний выбывает», «Домики-гномики» и т.д.	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Различные виды «Классиков», «Резиночка», «Петушиный бой», «Перетягивание каната», «Чехарда», «Схвати дракона за хвост» и т. д.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«Вей , вей ветерок», 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«Проверь, потом отмерь», «Прятки», «Камень, дерево, железо»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 Штандер» и т.д.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«Картошка», «Квадрат», «Выбить кегли», «Мяч в ведро», «Съедобное- несъедобное», «Я знаю», «Мячом в цель», «Белки – собачки», игры в «камешки» и т.д.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со скакалкой: «Удочка», «Шел крокодил», «Америка, Европа», «Часики»;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ороводные игры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426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001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Игры -эстафеты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7428166"/>
              </p:ext>
            </p:extLst>
          </p:nvPr>
        </p:nvGraphicFramePr>
        <p:xfrm>
          <a:off x="0" y="1214422"/>
          <a:ext cx="914400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  <a:gridCol w="1714512"/>
                <a:gridCol w="2078522"/>
                <a:gridCol w="1850568"/>
                <a:gridCol w="1714480"/>
              </a:tblGrid>
              <a:tr h="10085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реагированию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равновесию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ориентированию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дифференцированию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Ритмическая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500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сигнал-повернись вокруг себя»,  «сорви ленту»,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бег из разных стартовых положений»,  «бежать, только на взмах флажка»,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«туда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ходьбой – обратно бегом»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одной ножке – по дорожке»,»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тяни-толкай»,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кочкам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«по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узенькой дорожке с мешочком на голове»,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«не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намочи ног»,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«бег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 предметами», «мяч на ракетке»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«Собирай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только красные»,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«сколько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шагов, прыжков до ориентира»,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«до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красной кегли – бегом, до синей – ползком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«чья команда быстрее построится»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«Ведение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мяча вперед»,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«поймай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мяч от капитана  и брось ему опять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«передача мяча в команде друг другу над головой и под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ногами», «попади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корзину, обруч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«прокати мяч до ориентира».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«Через скакалку до ориентира»,  «повтори ритмический рисунок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«не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сбейся с ритма» 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«кто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дружней»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361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Тесты для определения координационных способностей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Челночный бег 3 раза по 10 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Статическое равновесие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Подбрасывание и ловля мяча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Отбивание мяча от пола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Прыжки 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скакалку.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физра\IMG_20180319_103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09320" y="-15005048"/>
            <a:ext cx="18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 физра\IMG_20180319_103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1200" y="-15468600"/>
            <a:ext cx="18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 физра\IMG_20180319_103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1200" y="-1546860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 физра\IMG_20180319_103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1200" y="-1546860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 физра\IMG_20180319_103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5211960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416339"/>
            <a:ext cx="3143272" cy="41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470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принципы: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физра\IMG_20181010_103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928670"/>
            <a:ext cx="3307238" cy="2517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23"/>
          <a:stretch>
            <a:fillRect/>
          </a:stretch>
        </p:blipFill>
        <p:spPr>
          <a:xfrm>
            <a:off x="5572132" y="3714752"/>
            <a:ext cx="3357586" cy="232257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1000108"/>
            <a:ext cx="4757742" cy="512605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низкой скорости к высокой (уровень быстроты координации);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легкого к трудному (интенсивность нагрузки и внимания);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малого к большому (объём нагрузки).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84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857628"/>
            <a:ext cx="3657388" cy="2743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785786" y="285728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игр, развивающих способность к реагированию: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изменять вид движения в игре;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изменять способ выполнения движения;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вводить дополнительные задания;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вводить дополнительных водящих или ограничения для них;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изменять ритм подачи сигнала к движению.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4000504"/>
            <a:ext cx="2928958" cy="2560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646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416" y="0"/>
            <a:ext cx="9168416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285728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игр, развивающих способность к ориентированию: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использование всего пространства зала;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чтение маршрута по схемам;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изложение маршрута вместе с детьми;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пространственной терминологии.</a:t>
            </a: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993"/>
          <a:stretch>
            <a:fillRect/>
          </a:stretch>
        </p:blipFill>
        <p:spPr>
          <a:xfrm>
            <a:off x="3826257" y="3286124"/>
            <a:ext cx="4889147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1646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357166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игр, развивающих способность к дифференцированию: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 правил для водящих;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обращать внимание ребенка на связь выбора способа броска с расстоянием до цели;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вводить дополнительные задания.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6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61"/>
          <a:stretch>
            <a:fillRect/>
          </a:stretch>
        </p:blipFill>
        <p:spPr>
          <a:xfrm>
            <a:off x="4214810" y="3214686"/>
            <a:ext cx="434398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4348" y="357166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игр, развивающих способность к равновесию: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вводить новые варианты игры;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обращать внимание на соблюдение правил игры (нельзя не отцеплять руки, тянуть товарища в сторону)</a:t>
            </a:r>
          </a:p>
        </p:txBody>
      </p:sp>
    </p:spTree>
    <p:extLst>
      <p:ext uri="{BB962C8B-B14F-4D97-AF65-F5344CB8AC3E}">
        <p14:creationId xmlns:p14="http://schemas.microsoft.com/office/powerpoint/2010/main" xmlns="" val="411646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72476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 Antiqua" pitchFamily="18" charset="0"/>
              </a:rPr>
              <a:t>Координационные способности - это</a:t>
            </a:r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«Умение человека наиболее совершенно, быстро, точно, целесообразно, экономно и находчиво решать двигательные задачи, особенно сложные и возникающие неожиданно»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В.Н. Платонов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«Способность к упорядочению внешних и внутренних сил, возникающих при решении двигательной задачи, для достижения требуемого рабочего эффекта при полноценном использовании моторного потенциала»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Ю.В. Верхошанский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357166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игр, развивающих ритмическую способность: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детей согласовывать свои действия с действиями других детей.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143116"/>
            <a:ext cx="3357586" cy="447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646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28604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2571744"/>
            <a:ext cx="5143536" cy="3970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428604"/>
            <a:ext cx="5286412" cy="521497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координационных движений детей -  процесс сложный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трудный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формированию координационных движений следует проводить на занятиях, которые будут детям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занятия эти стали интереснее, необходимо использовать на них как можно больше специально подобранных подвижных игр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7" y="642918"/>
            <a:ext cx="3268289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101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900igr.net/up/datai/219943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           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2357430"/>
            <a:ext cx="5227962" cy="36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75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714480" y="500042"/>
            <a:ext cx="650085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Координационные способности влияют на: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574565">
            <a:off x="1752016" y="1541662"/>
            <a:ext cx="64294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786058"/>
            <a:ext cx="2286016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Темп, вид и способ усвоения спортивной техники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86058"/>
            <a:ext cx="2786082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Стабилизацию и ситуационно-адекватное применение спортивной техники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786058"/>
            <a:ext cx="2571768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Вариативность процессов управления движениями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879743">
            <a:off x="7169005" y="1559045"/>
            <a:ext cx="64294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1643050"/>
            <a:ext cx="676843" cy="1030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6" name="Содержимое 5" descr="komplex_fizicheskih_upragnenij_dlya_detej_5_6_let_1130_616.jpg"/>
          <p:cNvPicPr>
            <a:picLocks noGrp="1" noChangeAspect="1"/>
          </p:cNvPicPr>
          <p:nvPr>
            <p:ph idx="1"/>
          </p:nvPr>
        </p:nvPicPr>
        <p:blipFill>
          <a:blip r:embed="rId3"/>
          <a:srcRect t="50780" r="52255"/>
          <a:stretch>
            <a:fillRect/>
          </a:stretch>
        </p:blipFill>
        <p:spPr>
          <a:xfrm>
            <a:off x="4714876" y="3571876"/>
            <a:ext cx="3953992" cy="2911477"/>
          </a:xfrm>
        </p:spPr>
      </p:pic>
      <p:sp>
        <p:nvSpPr>
          <p:cNvPr id="40962" name="AutoShape 2" descr="https://kroha.net/images/articles/komplex_fizicheskih_upragnenij_dlya_detej_5_6_let_1130_6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428604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u="sng" dirty="0" smtClean="0">
                <a:latin typeface="Bookman Old Style" pitchFamily="18" charset="0"/>
              </a:rPr>
              <a:t>Координационные способности </a:t>
            </a: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- способствуют эффективному выполнению различных двигательных операций;</a:t>
            </a: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- обеспечивают экономное расходование энергетических ресурсов детей.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64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Классификация координационных способностей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288164"/>
            <a:ext cx="7929618" cy="5569836"/>
          </a:xfr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163557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Координационные способности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1435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Bookman Old Style" pitchFamily="18" charset="0"/>
              </a:rPr>
              <a:t>Координационные способности - это те возможности человека, которые определяют его готовность оптимально управлять двигательными действиями и регулировать их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Старший дошкольный возраст -  «закладка фундамента» для развития координационных способностей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Подвижная игра – это одно из средств развития физических качеств.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4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572296" cy="5768997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Т.И. Осокина, А.В.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Кенеман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, А.И. Фомина, Е.Н. Вавилова </a:t>
            </a:r>
            <a:r>
              <a:rPr lang="ru-RU" dirty="0" smtClean="0">
                <a:latin typeface="Bookman Old Style" pitchFamily="18" charset="0"/>
              </a:rPr>
              <a:t>в своих работах уделяют особое внимание развитию физических качеств посредством подвижных игр, поскольку подвижная игра является интересным, понятным, доступным ребенку видом деятельности.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000372"/>
            <a:ext cx="2536049" cy="33813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15370" cy="15716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Подвижная игра как средство развития координационных способностей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86182" y="1857364"/>
            <a:ext cx="5357818" cy="342902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dirty="0" smtClean="0">
                <a:latin typeface="Bookman Old Style" pitchFamily="18" charset="0"/>
              </a:rPr>
              <a:t>   Подвижная игра как двигательная деятельность обладает определенной спецификой: она требует от ребенка быстрой реакции на сигналы и неожиданные изменения игровой обстановки.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>
            <a:fillRect/>
          </a:stretch>
        </p:blipFill>
        <p:spPr>
          <a:xfrm>
            <a:off x="285720" y="2714620"/>
            <a:ext cx="3714776" cy="3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6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1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14290"/>
            <a:ext cx="449130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8"/>
          <a:stretch>
            <a:fillRect/>
          </a:stretch>
        </p:blipFill>
        <p:spPr>
          <a:xfrm>
            <a:off x="571472" y="2500306"/>
            <a:ext cx="3714776" cy="3968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878</Words>
  <Application>Microsoft Office PowerPoint</Application>
  <PresentationFormat>Экран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Влияние подвижных игр на развитие координационных способностей детей старшего дошкольного возраста</vt:lpstr>
      <vt:lpstr>Координационные способности - это</vt:lpstr>
      <vt:lpstr>Слайд 3</vt:lpstr>
      <vt:lpstr>Слайд 4</vt:lpstr>
      <vt:lpstr>Классификация координационных способностей</vt:lpstr>
      <vt:lpstr>Координационные способности</vt:lpstr>
      <vt:lpstr>Слайд 7</vt:lpstr>
      <vt:lpstr>Подвижная игра как средство развития координационных способностей</vt:lpstr>
      <vt:lpstr>Слайд 9</vt:lpstr>
      <vt:lpstr>Слайд 10</vt:lpstr>
      <vt:lpstr>Слайд 11</vt:lpstr>
      <vt:lpstr>Условное  распределение подвижных игр по развитию  координационных  способностей</vt:lpstr>
      <vt:lpstr>Игры -эстафеты</vt:lpstr>
      <vt:lpstr>Тесты для определения координационных способностей</vt:lpstr>
      <vt:lpstr>Педагогические принципы: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подвижных игр на развитие координационных способностей старших дошкольников</dc:title>
  <dc:creator>Администратор</dc:creator>
  <cp:lastModifiedBy>Бухгалтер</cp:lastModifiedBy>
  <cp:revision>50</cp:revision>
  <dcterms:created xsi:type="dcterms:W3CDTF">2002-01-02T02:06:12Z</dcterms:created>
  <dcterms:modified xsi:type="dcterms:W3CDTF">2018-10-23T18:20:46Z</dcterms:modified>
</cp:coreProperties>
</file>