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7" r:id="rId4"/>
    <p:sldId id="261" r:id="rId5"/>
    <p:sldId id="266" r:id="rId6"/>
    <p:sldId id="268" r:id="rId7"/>
    <p:sldId id="269" r:id="rId8"/>
    <p:sldId id="262" r:id="rId9"/>
    <p:sldId id="264" r:id="rId10"/>
    <p:sldId id="263" r:id="rId11"/>
    <p:sldId id="272" r:id="rId12"/>
    <p:sldId id="278" r:id="rId13"/>
    <p:sldId id="279" r:id="rId14"/>
    <p:sldId id="286" r:id="rId15"/>
    <p:sldId id="280" r:id="rId16"/>
    <p:sldId id="281" r:id="rId17"/>
    <p:sldId id="283" r:id="rId18"/>
    <p:sldId id="284" r:id="rId19"/>
    <p:sldId id="285" r:id="rId20"/>
    <p:sldId id="287" r:id="rId21"/>
    <p:sldId id="290" r:id="rId22"/>
    <p:sldId id="288" r:id="rId23"/>
    <p:sldId id="292" r:id="rId24"/>
    <p:sldId id="294" r:id="rId25"/>
    <p:sldId id="291" r:id="rId26"/>
    <p:sldId id="293" r:id="rId27"/>
    <p:sldId id="295" r:id="rId28"/>
    <p:sldId id="296" r:id="rId29"/>
    <p:sldId id="267" r:id="rId30"/>
    <p:sldId id="29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600" y="10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 rot="21365376">
            <a:off x="342641" y="350577"/>
            <a:ext cx="8501046" cy="61562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 rot="352294">
            <a:off x="353437" y="558538"/>
            <a:ext cx="8458738" cy="58145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428596" y="500042"/>
            <a:ext cx="8286808" cy="592935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571472" y="6500834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714348" y="2214554"/>
            <a:ext cx="500066" cy="500066"/>
            <a:chOff x="571472" y="3929066"/>
            <a:chExt cx="785818" cy="785818"/>
          </a:xfrm>
        </p:grpSpPr>
        <p:sp>
          <p:nvSpPr>
            <p:cNvPr id="16" name="Овал 15"/>
            <p:cNvSpPr/>
            <p:nvPr/>
          </p:nvSpPr>
          <p:spPr>
            <a:xfrm>
              <a:off x="571472" y="3929066"/>
              <a:ext cx="785818" cy="78581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714348" y="407194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 userDrawn="1"/>
        </p:nvGrpSpPr>
        <p:grpSpPr>
          <a:xfrm>
            <a:off x="714348" y="3214686"/>
            <a:ext cx="500066" cy="500066"/>
            <a:chOff x="571472" y="3929066"/>
            <a:chExt cx="785818" cy="785818"/>
          </a:xfrm>
        </p:grpSpPr>
        <p:sp>
          <p:nvSpPr>
            <p:cNvPr id="19" name="Овал 18"/>
            <p:cNvSpPr/>
            <p:nvPr/>
          </p:nvSpPr>
          <p:spPr>
            <a:xfrm>
              <a:off x="571472" y="3929066"/>
              <a:ext cx="785818" cy="78581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14348" y="407194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 userDrawn="1"/>
        </p:nvGrpSpPr>
        <p:grpSpPr>
          <a:xfrm>
            <a:off x="714348" y="4214818"/>
            <a:ext cx="500066" cy="500066"/>
            <a:chOff x="571472" y="3929066"/>
            <a:chExt cx="785818" cy="785818"/>
          </a:xfrm>
        </p:grpSpPr>
        <p:sp>
          <p:nvSpPr>
            <p:cNvPr id="22" name="Овал 21"/>
            <p:cNvSpPr/>
            <p:nvPr/>
          </p:nvSpPr>
          <p:spPr>
            <a:xfrm>
              <a:off x="571472" y="3929066"/>
              <a:ext cx="785818" cy="78581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714348" y="407194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571440" y="1500174"/>
            <a:ext cx="8572560" cy="3534912"/>
            <a:chOff x="1414151" y="571146"/>
            <a:chExt cx="7165477" cy="458526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414151" y="1683124"/>
              <a:ext cx="7165477" cy="34732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8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Родительское собрание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Организация питания в детском саду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578930" y="571146"/>
              <a:ext cx="3711320" cy="678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b="1" dirty="0" smtClean="0">
                  <a:solidFill>
                    <a:schemeClr val="accent1">
                      <a:lumMod val="75000"/>
                    </a:schemeClr>
                  </a:solidFill>
                  <a:latin typeface="Monotype Corsiva" pitchFamily="66" charset="0"/>
                  <a:cs typeface="Times New Roman" pitchFamily="18" charset="0"/>
                </a:rPr>
                <a:t>МДОУ «Детский сад № 215» </a:t>
              </a:r>
              <a:endParaRPr lang="ru-RU" sz="28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14546" y="5572140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г. Ярославль, 2016 год</a:t>
            </a:r>
            <a:endParaRPr lang="ru-RU" sz="24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User\Desktop\1api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71480"/>
            <a:ext cx="3643338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8" y="672566"/>
            <a:ext cx="4551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Поставка продуктов питания в ДОУ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1041898"/>
            <a:ext cx="5624878" cy="286232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a typeface="Tahoma" pitchFamily="34" charset="0"/>
                <a:cs typeface="Tahoma" pitchFamily="34" charset="0"/>
              </a:rPr>
              <a:t>Поставка продуктов питания в ДОУ осуществляется на основании Договора между </a:t>
            </a:r>
            <a:r>
              <a:rPr lang="ru-RU" sz="2000" b="1" dirty="0" smtClean="0">
                <a:solidFill>
                  <a:srgbClr val="0000CC"/>
                </a:solidFill>
                <a:ea typeface="Tahoma" pitchFamily="34" charset="0"/>
                <a:cs typeface="Tahoma" pitchFamily="34" charset="0"/>
              </a:rPr>
              <a:t>поставщиком и заказчиком. </a:t>
            </a:r>
          </a:p>
          <a:p>
            <a:endParaRPr lang="ru-RU" sz="2000" b="1" dirty="0" smtClean="0">
              <a:solidFill>
                <a:srgbClr val="0000CC"/>
              </a:solidFill>
              <a:ea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ea typeface="Tahoma" pitchFamily="34" charset="0"/>
                <a:cs typeface="Tahoma" pitchFamily="34" charset="0"/>
              </a:rPr>
              <a:t>Детский  сад обслуживают 3 поставщика: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ea typeface="Tahoma" pitchFamily="34" charset="0"/>
                <a:cs typeface="Tahoma" pitchFamily="34" charset="0"/>
              </a:rPr>
              <a:t>ИП </a:t>
            </a:r>
            <a:r>
              <a:rPr lang="ru-RU" sz="2000" dirty="0" err="1" smtClean="0">
                <a:ea typeface="Tahoma" pitchFamily="34" charset="0"/>
                <a:cs typeface="Tahoma" pitchFamily="34" charset="0"/>
              </a:rPr>
              <a:t>Красноюрченко</a:t>
            </a:r>
            <a:r>
              <a:rPr lang="ru-RU" sz="2000" dirty="0" smtClean="0">
                <a:ea typeface="Tahoma" pitchFamily="34" charset="0"/>
                <a:cs typeface="Tahoma" pitchFamily="34" charset="0"/>
              </a:rPr>
              <a:t> О. В. (мясо, рыба, фрукты, овощи, крупы)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ea typeface="Tahoma" pitchFamily="34" charset="0"/>
                <a:cs typeface="Tahoma" pitchFamily="34" charset="0"/>
              </a:rPr>
              <a:t>ОАО «Стиракс» (молочная продукция)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ea typeface="Tahoma" pitchFamily="34" charset="0"/>
                <a:cs typeface="Tahoma" pitchFamily="34" charset="0"/>
              </a:rPr>
              <a:t>ЗАО «Хлебозавод № 1»</a:t>
            </a:r>
            <a:endParaRPr lang="ru-RU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064525" y="4221088"/>
            <a:ext cx="3312368" cy="1477328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Прием продуктов в ДОУ производит ответственное лицо (кладовщик или завхоз) в соответствии с требованиями СанПиН </a:t>
            </a:r>
            <a:endParaRPr lang="ru-RU" dirty="0"/>
          </a:p>
        </p:txBody>
      </p:sp>
      <p:pic>
        <p:nvPicPr>
          <p:cNvPr id="3074" name="Picture 2" descr="http://borozdintoys.ru/d/709550/d/gazelavtolavka__inerts__produktyi__vp__20810__sm__vt20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04220"/>
            <a:ext cx="4020917" cy="22562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821537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CC"/>
                </a:solidFill>
                <a:ea typeface="Tahoma" pitchFamily="34" charset="0"/>
                <a:cs typeface="Tahoma" pitchFamily="34" charset="0"/>
              </a:rPr>
              <a:t>В основу </a:t>
            </a:r>
            <a:r>
              <a:rPr lang="ru-RU" b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качественного сбалансированного питания </a:t>
            </a:r>
            <a:r>
              <a:rPr lang="ru-RU" b="1" dirty="0" smtClean="0">
                <a:solidFill>
                  <a:srgbClr val="0000CC"/>
                </a:solidFill>
                <a:ea typeface="Tahoma" pitchFamily="34" charset="0"/>
                <a:cs typeface="Tahoma" pitchFamily="34" charset="0"/>
              </a:rPr>
              <a:t>заложено питание, отвечающее возрастным и физиологическим потребностям детского организма. </a:t>
            </a:r>
            <a:br>
              <a:rPr lang="ru-RU" b="1" dirty="0" smtClean="0">
                <a:solidFill>
                  <a:srgbClr val="0000CC"/>
                </a:solidFill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rgbClr val="0000CC"/>
                </a:solidFill>
                <a:ea typeface="Tahoma" pitchFamily="34" charset="0"/>
                <a:cs typeface="Tahoma" pitchFamily="34" charset="0"/>
              </a:rPr>
              <a:t>Питание осуществляется на основе суточного набора продуктов питания детей в ДОУ </a:t>
            </a:r>
            <a:br>
              <a:rPr lang="ru-RU" sz="1600" b="1" dirty="0" smtClean="0">
                <a:solidFill>
                  <a:srgbClr val="0000CC"/>
                </a:solidFill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rgbClr val="0000CC"/>
                </a:solidFill>
                <a:ea typeface="Tahoma" pitchFamily="34" charset="0"/>
                <a:cs typeface="Tahoma" pitchFamily="34" charset="0"/>
              </a:rPr>
              <a:t>(г, мл, на 1 ребенка/сутки)  </a:t>
            </a:r>
            <a:r>
              <a:rPr lang="ru-RU" sz="1600" b="1" dirty="0" err="1" smtClean="0">
                <a:solidFill>
                  <a:srgbClr val="0000CC"/>
                </a:solidFill>
                <a:ea typeface="Tahoma" pitchFamily="34" charset="0"/>
                <a:cs typeface="Tahoma" pitchFamily="34" charset="0"/>
              </a:rPr>
              <a:t>СанПиН</a:t>
            </a:r>
            <a:r>
              <a:rPr lang="ru-RU" sz="1600" b="1" dirty="0" smtClean="0">
                <a:solidFill>
                  <a:srgbClr val="0000CC"/>
                </a:solidFill>
                <a:ea typeface="Tahoma" pitchFamily="34" charset="0"/>
                <a:cs typeface="Tahoma" pitchFamily="34" charset="0"/>
              </a:rPr>
              <a:t> 2.4.1.3049-13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2714620"/>
            <a:ext cx="2656773" cy="18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DSC_00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89" y="2214554"/>
            <a:ext cx="4701165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7215188" cy="504055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Суточные наборы продуктов 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250825" y="908050"/>
          <a:ext cx="8713788" cy="5807100"/>
        </p:xfrm>
        <a:graphic>
          <a:graphicData uri="http://schemas.openxmlformats.org/drawingml/2006/table">
            <a:tbl>
              <a:tblPr/>
              <a:tblGrid>
                <a:gridCol w="3816350"/>
                <a:gridCol w="1381125"/>
                <a:gridCol w="1322388"/>
                <a:gridCol w="1144587"/>
                <a:gridCol w="1049338"/>
              </a:tblGrid>
              <a:tr h="48385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 Наименование пищевого продукта или группы пищевых продуктов      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   Количество продуктов в зависимости от возраста детей 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в г, мл, брутто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в г, мл, нетто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9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1 - 3 года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3 – 7 лет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1 - 3года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3 – 7 лет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83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Молоко и кисломолочные продукты с м.д.ж. не ниже 2,5%                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390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450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390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450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483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Творог, творожные изделия с м.д.ж. не менее 5%                           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30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40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30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40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241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Сметана с м.д.ж. не более 15%      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 9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11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9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11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241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Сыр твердый                        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4,3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6,4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4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6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241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Мясо (бескостное/на кости)         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55/68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60,5/75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50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55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7257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Птица (куры 1 кат. потр./цыплята-бройлеры 1 кат. потр./индейка 1 кат.потр.)                             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23/23/22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27/27/26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20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24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483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Рыба (филе), в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т.ч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. филе слабо- или малосоленое                            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34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39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32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37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241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Колбасные изделия                  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 -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 7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-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6,9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241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Яйцо куриное столовое              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0,5 шт.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0,6 шт.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20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24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241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Картофель: с 01.09 по 31.10        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160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187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120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140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241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        с 31.10 по 31.12        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172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200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120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140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241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        с 31.12 по 28.02        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185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215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120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140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241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        с 29.02 по 01.09        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200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234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120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140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241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Овощи, зелень                      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256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325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205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260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241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Фрукты (плоды) свежие                  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108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114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95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100  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3412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Суточные наборы продуктов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79388" y="981075"/>
          <a:ext cx="8785225" cy="5468112"/>
        </p:xfrm>
        <a:graphic>
          <a:graphicData uri="http://schemas.openxmlformats.org/drawingml/2006/table">
            <a:tbl>
              <a:tblPr/>
              <a:tblGrid>
                <a:gridCol w="4105275"/>
                <a:gridCol w="1223962"/>
                <a:gridCol w="1150938"/>
                <a:gridCol w="1225550"/>
                <a:gridCol w="1079500"/>
              </a:tblGrid>
              <a:tr h="227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Фрукты (плоды) сухие                   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 9    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11    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9   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11  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D7"/>
                    </a:solidFill>
                  </a:tcPr>
                </a:tc>
              </a:tr>
              <a:tr h="227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Соки фруктовые (овощные)           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100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100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100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100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Напитки витаминизированные (готовый напиток)                           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 -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50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-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50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227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Хлеб ржаной (ржано-пшеничный)      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40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50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40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50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227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Хлеб пшеничный или хлеб зерновой   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60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80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60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80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227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Крупы (злаки), бобовые             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30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43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30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43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227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Макаронные изделия                 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 8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12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8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12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227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Мука пшеничная хлебопекарная       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25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29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25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29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227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Масло коровье сладкосливочное      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18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21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18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21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227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Масло растительное                 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 9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11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9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11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227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Кондитерские изделия               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 7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20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7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20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227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Чай, включая фиточай               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0,5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0,6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0,5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0,6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227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Какао-порошок                      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0,5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0,6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0,5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0,6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227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Кофейный напиток                   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1,0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1,2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1,0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1,2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227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Сахар                              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37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47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37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47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227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Дрожжи хлебопекарные               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0,4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0,5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0,4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0,5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227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Мука картофельная (крахмал)        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 2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 3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2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3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227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Соль пищевая поваренная            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 4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  6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4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6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227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Хим. состав (без учета т/о)        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227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Белок, г                           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59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73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227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Жир, г                             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56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69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227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Углеводы, г                        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215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275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227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Энергетическая ценность, ккал        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1560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1963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28817" y="736828"/>
            <a:ext cx="2984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10 дневное меню</a:t>
            </a:r>
            <a:endParaRPr lang="ru-RU" sz="3600" b="1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331640" y="736828"/>
            <a:ext cx="417646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Очень важное требование при организации питания в образовательном учреждении – это наличие сбалансированного десятидневного  меню для двух возрастов (ранний и дошкольный возраст).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На основании десятидневного меню  составляется меню – требование установленного образца, с указанием выхода блюд для детей разного возраста. В течение декады ребенок получает количество продуктов в полном объеме в расчете, согласно установленным нормам.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 ежедневным меню можете познакомиться на стенде в районе пищеблока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и на стенде в раздевальной комнате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img-fotki.yandex.ru/get/6621/160878850.92c/0_a0313_206c0bbd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816"/>
            <a:ext cx="2849539" cy="4383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>
          <a:xfrm>
            <a:off x="928662" y="404813"/>
            <a:ext cx="7099326" cy="61198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При составлении двухнедельного рациона питания (меню) особое внимание обращено на разнообразие блюд в течение дня и всей недели и  сочетание продуктов животного  и растительного происхождения. Широко использованы в питании детей овощи и фрукты. Меню составлено так, чтобы ребенок получал  ежедневно два овощных блюда и только одно крупяное. Овощи используются в качестве гарнира ко вторым блюдам. Повторение одних и тех же блюд или кулинарных изделий в один и тот же день или последующие два дня не допускается.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6" descr="Картинка 16 из 17025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3143248"/>
            <a:ext cx="351707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ужин 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469" y="3143248"/>
            <a:ext cx="3810027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0" name="Rectangle 62"/>
          <p:cNvSpPr>
            <a:spLocks noChangeArrowheads="1"/>
          </p:cNvSpPr>
          <p:nvPr/>
        </p:nvSpPr>
        <p:spPr bwMode="auto">
          <a:xfrm>
            <a:off x="684213" y="549275"/>
            <a:ext cx="81375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детей оптимальным является прием пищи с интервалом не более 4 часов.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Режим питания детей в детском саду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представлен на стенде у пищеблоке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"/>
            <a:ext cx="952500" cy="952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728" y="221455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b="1" dirty="0"/>
              <a:t>На долю </a:t>
            </a:r>
            <a:r>
              <a:rPr lang="ru-RU" b="1" dirty="0">
                <a:solidFill>
                  <a:srgbClr val="D92C15"/>
                </a:solidFill>
              </a:rPr>
              <a:t>завтрака</a:t>
            </a:r>
            <a:r>
              <a:rPr lang="ru-RU" b="1" dirty="0"/>
              <a:t> приходится - </a:t>
            </a:r>
            <a:r>
              <a:rPr lang="ru-RU" b="1" dirty="0" smtClean="0"/>
              <a:t>30% </a:t>
            </a:r>
            <a:r>
              <a:rPr lang="ru-RU" b="1" dirty="0"/>
              <a:t>суточного рациона, </a:t>
            </a:r>
          </a:p>
          <a:p>
            <a:pPr>
              <a:buFont typeface="Wingdings" pitchFamily="2" charset="2"/>
              <a:buNone/>
            </a:pPr>
            <a:r>
              <a:rPr lang="ru-RU" b="1" dirty="0"/>
              <a:t>	</a:t>
            </a:r>
            <a:r>
              <a:rPr lang="ru-RU" b="1" dirty="0">
                <a:solidFill>
                  <a:srgbClr val="D92C15"/>
                </a:solidFill>
              </a:rPr>
              <a:t>второй завтрак  - </a:t>
            </a:r>
            <a:r>
              <a:rPr lang="ru-RU" b="1" dirty="0" smtClean="0"/>
              <a:t>5 %</a:t>
            </a:r>
            <a:endParaRPr lang="en-US" b="1" dirty="0"/>
          </a:p>
          <a:p>
            <a:pPr>
              <a:buFont typeface="Wingdings" pitchFamily="2" charset="2"/>
              <a:buNone/>
            </a:pPr>
            <a:r>
              <a:rPr lang="ru-RU" b="1" dirty="0"/>
              <a:t>	</a:t>
            </a:r>
            <a:r>
              <a:rPr lang="ru-RU" b="1" dirty="0">
                <a:solidFill>
                  <a:srgbClr val="D92C15"/>
                </a:solidFill>
              </a:rPr>
              <a:t>обед -</a:t>
            </a:r>
            <a:r>
              <a:rPr lang="ru-RU" b="1" dirty="0"/>
              <a:t> </a:t>
            </a:r>
            <a:r>
              <a:rPr lang="ru-RU" b="1" dirty="0" smtClean="0"/>
              <a:t>35 </a:t>
            </a:r>
            <a:r>
              <a:rPr lang="ru-RU" b="1" dirty="0"/>
              <a:t>%, </a:t>
            </a:r>
          </a:p>
          <a:p>
            <a:pPr>
              <a:buFont typeface="Wingdings" pitchFamily="2" charset="2"/>
              <a:buNone/>
            </a:pPr>
            <a:r>
              <a:rPr lang="ru-RU" b="1" dirty="0"/>
              <a:t>	</a:t>
            </a:r>
            <a:r>
              <a:rPr lang="ru-RU" b="1" dirty="0" smtClean="0">
                <a:solidFill>
                  <a:srgbClr val="D92C15"/>
                </a:solidFill>
              </a:rPr>
              <a:t>полдник </a:t>
            </a:r>
            <a:r>
              <a:rPr lang="ru-RU" b="1" dirty="0"/>
              <a:t>- </a:t>
            </a:r>
            <a:r>
              <a:rPr lang="ru-RU" b="1" dirty="0" smtClean="0"/>
              <a:t>10 </a:t>
            </a:r>
            <a:r>
              <a:rPr lang="ru-RU" b="1" dirty="0"/>
              <a:t>%</a:t>
            </a:r>
            <a:r>
              <a:rPr lang="en-US" b="1" dirty="0"/>
              <a:t> </a:t>
            </a:r>
            <a:r>
              <a:rPr lang="ru-RU" b="1" dirty="0"/>
              <a:t>суточного рациона</a:t>
            </a:r>
            <a:r>
              <a:rPr lang="ru-RU" b="1" dirty="0" smtClean="0"/>
              <a:t>.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/>
              <a:t>Ужин – 20% суточного рациона</a:t>
            </a:r>
            <a:endParaRPr lang="ru-RU" b="1" dirty="0"/>
          </a:p>
        </p:txBody>
      </p:sp>
      <p:pic>
        <p:nvPicPr>
          <p:cNvPr id="1027" name="Picture 3" descr="C:\Users\Детский сад\Desktop\1323517643_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4214818"/>
            <a:ext cx="2109153" cy="18849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IMG_3760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2500305"/>
            <a:ext cx="3548055" cy="2661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/>
          </p:cNvSpPr>
          <p:nvPr>
            <p:ph idx="1"/>
          </p:nvPr>
        </p:nvSpPr>
        <p:spPr>
          <a:xfrm>
            <a:off x="952500" y="480187"/>
            <a:ext cx="7323782" cy="4873625"/>
          </a:xfrm>
        </p:spPr>
        <p:txBody>
          <a:bodyPr/>
          <a:lstStyle/>
          <a:p>
            <a:r>
              <a:rPr lang="ru-RU" sz="2000" b="1" dirty="0" smtClean="0"/>
              <a:t>Завтрак состоит из горячего блюда (каша, запеканка, творожные и яичные блюда и др.), бутерброда и горячего напитка. </a:t>
            </a:r>
          </a:p>
          <a:p>
            <a:r>
              <a:rPr lang="ru-RU" sz="2000" b="1" dirty="0" smtClean="0"/>
              <a:t>2 завтрак – напитки (сок, чай)</a:t>
            </a:r>
          </a:p>
          <a:p>
            <a:r>
              <a:rPr lang="ru-RU" sz="2000" b="1" dirty="0" smtClean="0"/>
              <a:t>Обед включает  первое блюдо (суп), второе (гарнир и блюдо из мяса, рыбы или птицы), напиток (компот или кисель). </a:t>
            </a:r>
          </a:p>
          <a:p>
            <a:r>
              <a:rPr lang="ru-RU" sz="2000" b="1" dirty="0"/>
              <a:t>П</a:t>
            </a:r>
            <a:r>
              <a:rPr lang="ru-RU" sz="2000" b="1" dirty="0" smtClean="0"/>
              <a:t>олдник включает напиток (молоко, кисломолочные напитки, соки, чай)</a:t>
            </a:r>
          </a:p>
          <a:p>
            <a:r>
              <a:rPr lang="ru-RU" sz="2000" b="1" dirty="0" smtClean="0"/>
              <a:t>Ужин включает мясные, овощные, творожные блюда, горячие напитки</a:t>
            </a:r>
          </a:p>
        </p:txBody>
      </p:sp>
      <p:pic>
        <p:nvPicPr>
          <p:cNvPr id="24579" name="Picture 4" descr="11807_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3" y="3857628"/>
            <a:ext cx="3442817" cy="221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"/>
            <a:ext cx="952500" cy="952500"/>
          </a:xfrm>
          <a:prstGeom prst="rect">
            <a:avLst/>
          </a:prstGeom>
        </p:spPr>
      </p:pic>
      <p:pic>
        <p:nvPicPr>
          <p:cNvPr id="5" name="Рисунок 4" descr="ужин 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3857604"/>
            <a:ext cx="3357586" cy="2518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/>
          </p:cNvSpPr>
          <p:nvPr>
            <p:ph idx="1"/>
          </p:nvPr>
        </p:nvSpPr>
        <p:spPr>
          <a:xfrm>
            <a:off x="1259632" y="764704"/>
            <a:ext cx="7467600" cy="40814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 smtClean="0">
                <a:latin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</a:rPr>
              <a:t>   </a:t>
            </a:r>
            <a:r>
              <a:rPr lang="ru-RU" sz="2000" b="1" dirty="0" smtClean="0">
                <a:latin typeface="Times New Roman" pitchFamily="18" charset="0"/>
              </a:rPr>
              <a:t>Организация питания осуществляется на основе принципов "щадящего питания". </a:t>
            </a:r>
          </a:p>
          <a:p>
            <a:pPr>
              <a:buFont typeface="Wingdings" pitchFamily="2" charset="2"/>
              <a:buNone/>
            </a:pPr>
            <a:r>
              <a:rPr lang="ru-RU" sz="2000" b="1" dirty="0" smtClean="0">
                <a:latin typeface="Times New Roman" pitchFamily="18" charset="0"/>
              </a:rPr>
              <a:t>       При приготовлении блюд должны соблюдаться щадящие технологии: варка, запекание, </a:t>
            </a:r>
            <a:r>
              <a:rPr lang="ru-RU" sz="2000" b="1" dirty="0" err="1" smtClean="0">
                <a:latin typeface="Times New Roman" pitchFamily="18" charset="0"/>
              </a:rPr>
              <a:t>припускание</a:t>
            </a:r>
            <a:r>
              <a:rPr lang="ru-RU" sz="2000" b="1" dirty="0" smtClean="0">
                <a:latin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</a:rPr>
              <a:t>пассерование</a:t>
            </a:r>
            <a:r>
              <a:rPr lang="ru-RU" sz="2000" b="1" dirty="0" smtClean="0">
                <a:latin typeface="Times New Roman" pitchFamily="18" charset="0"/>
              </a:rPr>
              <a:t>, тушение</a:t>
            </a:r>
          </a:p>
          <a:p>
            <a:pPr>
              <a:buFont typeface="Wingdings" pitchFamily="2" charset="2"/>
              <a:buNone/>
            </a:pPr>
            <a:r>
              <a:rPr lang="ru-RU" sz="2000" b="1" dirty="0" smtClean="0">
                <a:latin typeface="Times New Roman" pitchFamily="18" charset="0"/>
              </a:rPr>
              <a:t>При приготовлении блюд не применяется жарка (СанПиН 2.4.1.3049-13 </a:t>
            </a:r>
            <a:r>
              <a:rPr lang="ru-RU" sz="1800" b="1" dirty="0" smtClean="0">
                <a:latin typeface="Times New Roman" pitchFamily="18" charset="0"/>
              </a:rPr>
              <a:t>раздел 14</a:t>
            </a:r>
            <a:r>
              <a:rPr lang="ru-RU" b="1" dirty="0" smtClean="0">
                <a:latin typeface="Times New Roman" pitchFamily="18" charset="0"/>
              </a:rPr>
              <a:t>)</a:t>
            </a:r>
          </a:p>
          <a:p>
            <a:endParaRPr lang="ru-RU" dirty="0" smtClean="0"/>
          </a:p>
        </p:txBody>
      </p:sp>
      <p:pic>
        <p:nvPicPr>
          <p:cNvPr id="25603" name="Рисунок 6" descr="http://cosmetic-beauty.ru/images/pages/fill/h600/6b72a82a37f5710ca745577da88697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9" y="4005064"/>
            <a:ext cx="4464496" cy="24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 bwMode="auto">
          <a:xfrm>
            <a:off x="952500" y="480187"/>
            <a:ext cx="7467600" cy="7064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cap="none" dirty="0" smtClean="0">
                <a:solidFill>
                  <a:srgbClr val="D92C15"/>
                </a:solidFill>
                <a:latin typeface="Tahoma" pitchFamily="34" charset="0"/>
              </a:rPr>
              <a:t>Технологические карты блюд для ДОУ</a:t>
            </a: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xfrm>
            <a:off x="1259632" y="1329282"/>
            <a:ext cx="4140200" cy="4873625"/>
          </a:xfrm>
        </p:spPr>
        <p:txBody>
          <a:bodyPr/>
          <a:lstStyle/>
          <a:p>
            <a:r>
              <a:rPr lang="ru-RU" sz="1600" b="1" dirty="0" smtClean="0">
                <a:solidFill>
                  <a:srgbClr val="0000CC"/>
                </a:solidFill>
              </a:rPr>
              <a:t>Производство готовых блюд на пищеблоке осуществляется в соответствии с меню-требованием и с технологическими картами, в которых отражена рецептура и технология приготавливаемых блюд и кулинарных изделий. </a:t>
            </a:r>
            <a:endParaRPr lang="ru-RU" sz="1600" b="1" dirty="0" smtClean="0">
              <a:solidFill>
                <a:srgbClr val="0000CC"/>
              </a:solidFill>
              <a:latin typeface="Arial" charset="0"/>
            </a:endParaRPr>
          </a:p>
          <a:p>
            <a:r>
              <a:rPr lang="ru-RU" sz="1600" b="1" dirty="0" smtClean="0">
                <a:solidFill>
                  <a:srgbClr val="0000CC"/>
                </a:solidFill>
              </a:rPr>
              <a:t>Технологические карты оформлены согласно </a:t>
            </a:r>
            <a:r>
              <a:rPr lang="ru-RU" sz="1600" b="1" dirty="0" smtClean="0">
                <a:solidFill>
                  <a:srgbClr val="FF0000"/>
                </a:solidFill>
              </a:rPr>
              <a:t>Приложению N 7</a:t>
            </a:r>
            <a:r>
              <a:rPr lang="ru-RU" sz="1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СанПиН</a:t>
            </a:r>
            <a:r>
              <a:rPr lang="ru-RU" sz="1600" b="1" dirty="0" smtClean="0">
                <a:solidFill>
                  <a:srgbClr val="FF0000"/>
                </a:solidFill>
              </a:rPr>
              <a:t> 2.4.1.3049-13</a:t>
            </a:r>
          </a:p>
        </p:txBody>
      </p:sp>
      <p:pic>
        <p:nvPicPr>
          <p:cNvPr id="4098" name="Picture 2" descr="C:\Users\Татьяна\Desktop\ФОТО для презент. питание\DSCN13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340768"/>
            <a:ext cx="2400000" cy="2232248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"/>
            <a:ext cx="952500" cy="9525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979712" y="4124930"/>
            <a:ext cx="6192688" cy="1560580"/>
          </a:xfrm>
          <a:prstGeom prst="roundRect">
            <a:avLst/>
          </a:prstGeom>
          <a:solidFill>
            <a:srgbClr val="99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Каждое учреждение вправе внести </a:t>
            </a:r>
            <a:r>
              <a:rPr lang="ru-RU" b="1" dirty="0">
                <a:solidFill>
                  <a:srgbClr val="FF0000"/>
                </a:solidFill>
              </a:rPr>
              <a:t>свои изменения </a:t>
            </a:r>
            <a:r>
              <a:rPr lang="ru-RU" b="1" dirty="0">
                <a:solidFill>
                  <a:schemeClr val="tx1"/>
                </a:solidFill>
              </a:rPr>
              <a:t>в предлагаемое меню с учетом таблицы замены продуктов и технологических карт из сборников рецептуры блюд для детского питания.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714480" y="1124744"/>
            <a:ext cx="664367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Требования к организации питания детей в образовательных организациях.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Вопросы питания детей в образовательных организациях,  регулируют нормативные документы, основанные на концепции государственной политики в области здорового питания населения. Под государственной политикой в области здорового питания понимается комплекс мероприятий, направленных на создание условий, обеспечивающих удовлетворение потребностей различных групп населения в рациональном, здоровом питании с учетом  их традиций, привычек и экономического положения, в соответствии с требованиями медицинской науки.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807676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Культура питания </a:t>
            </a:r>
            <a:endParaRPr lang="ru-RU" sz="2400" b="1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259632" y="1269341"/>
            <a:ext cx="721523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90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рационального  питания детей предусматривает строгое выполнение режима дня. Соблюдение режима питания предполагает прием пищи в определенное время. Для детей, начиная с 9-месячного возраста, оптимальным является прием пищи с интервалом не более 4 часов.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190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ашем детском саду 5 разовое питание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организовано в групповых комнатах.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714752"/>
            <a:ext cx="2857520" cy="191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ужин 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3214686"/>
            <a:ext cx="4214842" cy="3161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370785" y="542067"/>
            <a:ext cx="65516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dirty="0"/>
              <a:t>Помощник воспитателя все готовые блюда, согласно </a:t>
            </a:r>
            <a:r>
              <a:rPr lang="ru-RU" sz="2400" dirty="0" smtClean="0"/>
              <a:t>графика </a:t>
            </a:r>
            <a:r>
              <a:rPr lang="ru-RU" sz="2400" dirty="0"/>
              <a:t>раздачи пищи, получает  на кухне одномоментно. </a:t>
            </a:r>
          </a:p>
          <a:p>
            <a:r>
              <a:rPr lang="ru-RU" sz="2400" dirty="0"/>
              <a:t>Несет с закрытой крышкой, накрывает полотенцем. </a:t>
            </a:r>
          </a:p>
        </p:txBody>
      </p:sp>
      <p:pic>
        <p:nvPicPr>
          <p:cNvPr id="3" name="Picture 6" descr="oalainoxFimax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357562"/>
            <a:ext cx="3217863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thai-chicken-pizza11we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500306"/>
            <a:ext cx="305117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vilka_lozh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9476" y="1700808"/>
            <a:ext cx="2206979" cy="258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47664" y="1214422"/>
            <a:ext cx="51674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При организации питания важно: </a:t>
            </a:r>
            <a:r>
              <a:rPr lang="ru-RU" sz="2800" dirty="0" smtClean="0"/>
              <a:t>       </a:t>
            </a:r>
          </a:p>
          <a:p>
            <a:pPr>
              <a:buFontTx/>
              <a:buChar char="•"/>
            </a:pPr>
            <a:r>
              <a:rPr lang="ru-RU" sz="2800" dirty="0" smtClean="0"/>
              <a:t>Создание </a:t>
            </a:r>
            <a:r>
              <a:rPr lang="ru-RU" sz="2800" dirty="0" smtClean="0"/>
              <a:t>условий в группе       </a:t>
            </a:r>
          </a:p>
          <a:p>
            <a:pPr>
              <a:buFontTx/>
              <a:buChar char="•"/>
            </a:pPr>
            <a:r>
              <a:rPr lang="ru-RU" sz="2800" dirty="0" smtClean="0"/>
              <a:t>Формирование КГН у детей      </a:t>
            </a:r>
          </a:p>
          <a:p>
            <a:pPr>
              <a:buFontTx/>
              <a:buChar char="•"/>
            </a:pPr>
            <a:r>
              <a:rPr lang="ru-RU" sz="2800" dirty="0" smtClean="0"/>
              <a:t>Развитие у детей трудовой деятельности </a:t>
            </a:r>
            <a:endParaRPr lang="ru-RU" sz="2800" dirty="0"/>
          </a:p>
        </p:txBody>
      </p:sp>
      <p:pic>
        <p:nvPicPr>
          <p:cNvPr id="4" name="Рисунок 3" descr="IMG_3758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3857628"/>
            <a:ext cx="3214677" cy="241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357290" y="1071547"/>
            <a:ext cx="700092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Пока помощник воспитателя приносит пищу, а дежурные накрывают на столы, остальные дети играют в спокойные игры или читают книги вместе с воспитателем.</a:t>
            </a:r>
          </a:p>
        </p:txBody>
      </p:sp>
      <p:pic>
        <p:nvPicPr>
          <p:cNvPr id="3" name="Picture 7" descr="J2yHRHB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000504"/>
            <a:ext cx="2000296" cy="199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SC_0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1654" y="3643314"/>
            <a:ext cx="4701166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403648" y="908720"/>
            <a:ext cx="6985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Во время приема пищи воспитатель создает у детей положительное отношение к еде, </a:t>
            </a:r>
            <a:r>
              <a:rPr lang="ru-RU" sz="2400" dirty="0" smtClean="0"/>
              <a:t>называет </a:t>
            </a:r>
            <a:r>
              <a:rPr lang="ru-RU" sz="2400" dirty="0"/>
              <a:t>его, рассказывает детям из чего оно приготовлено, рассказывает о его пользе.</a:t>
            </a:r>
          </a:p>
          <a:p>
            <a:endParaRPr lang="ru-RU" sz="2400" dirty="0"/>
          </a:p>
          <a:p>
            <a:r>
              <a:rPr lang="ru-RU" sz="2400" dirty="0"/>
              <a:t>Неразрывно с приемом пищи и </a:t>
            </a:r>
            <a:r>
              <a:rPr lang="ru-RU" sz="2400" b="1" i="1" dirty="0"/>
              <a:t>воспитание культурно-гигиенических навыков.</a:t>
            </a:r>
            <a:r>
              <a:rPr lang="ru-RU" sz="2400" dirty="0"/>
              <a:t> Воспитатель учит:</a:t>
            </a:r>
          </a:p>
          <a:p>
            <a:pPr>
              <a:buFontTx/>
              <a:buChar char="•"/>
            </a:pPr>
            <a:r>
              <a:rPr lang="ru-RU" sz="2400" dirty="0"/>
              <a:t>правильно сидеть во время еды; </a:t>
            </a:r>
          </a:p>
          <a:p>
            <a:pPr>
              <a:buFontTx/>
              <a:buChar char="•"/>
            </a:pPr>
            <a:r>
              <a:rPr lang="ru-RU" sz="2400" dirty="0"/>
              <a:t>аккуратно есть; </a:t>
            </a:r>
          </a:p>
          <a:p>
            <a:pPr>
              <a:buFontTx/>
              <a:buChar char="•"/>
            </a:pPr>
            <a:r>
              <a:rPr lang="ru-RU" sz="2400" dirty="0"/>
              <a:t>тщательно, бесшумно пережевывать пищу; </a:t>
            </a:r>
          </a:p>
          <a:p>
            <a:pPr>
              <a:buFontTx/>
              <a:buChar char="•"/>
            </a:pPr>
            <a:r>
              <a:rPr lang="ru-RU" sz="2400" dirty="0"/>
              <a:t>пользоваться столовыми приборами;</a:t>
            </a:r>
          </a:p>
          <a:p>
            <a:pPr>
              <a:buFontTx/>
              <a:buChar char="•"/>
            </a:pPr>
            <a:r>
              <a:rPr lang="ru-RU" sz="2400" dirty="0"/>
              <a:t>пользоваться салфеткой.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500166" y="1129033"/>
            <a:ext cx="64801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/>
              <a:t>Порядок раздачи пищи: </a:t>
            </a:r>
          </a:p>
          <a:p>
            <a:pPr>
              <a:buFontTx/>
              <a:buChar char="•"/>
            </a:pPr>
            <a:r>
              <a:rPr lang="ru-RU" dirty="0"/>
              <a:t> компот, кисель и т. д. </a:t>
            </a:r>
          </a:p>
          <a:p>
            <a:r>
              <a:rPr lang="ru-RU" dirty="0"/>
              <a:t>(</a:t>
            </a:r>
            <a:r>
              <a:rPr lang="ru-RU" i="1" dirty="0"/>
              <a:t>Наливают половником, чашку не допускается держать над кастрюлей</a:t>
            </a:r>
            <a:r>
              <a:rPr lang="ru-RU" dirty="0"/>
              <a:t>). </a:t>
            </a:r>
          </a:p>
          <a:p>
            <a:pPr>
              <a:buFontTx/>
              <a:buChar char="•"/>
            </a:pPr>
            <a:r>
              <a:rPr lang="ru-RU" dirty="0" smtClean="0"/>
              <a:t>суп </a:t>
            </a:r>
            <a:endParaRPr lang="ru-RU" dirty="0"/>
          </a:p>
          <a:p>
            <a:r>
              <a:rPr lang="ru-RU" dirty="0"/>
              <a:t>(</a:t>
            </a:r>
            <a:r>
              <a:rPr lang="ru-RU" i="1" dirty="0"/>
              <a:t>Кастрюлю с супом допускается ставить на стол</a:t>
            </a:r>
            <a:r>
              <a:rPr lang="ru-RU" dirty="0"/>
              <a:t>. </a:t>
            </a:r>
            <a:r>
              <a:rPr lang="ru-RU" i="1" dirty="0"/>
              <a:t>Тарелку нельзя держать над кастрюлей)</a:t>
            </a:r>
            <a:r>
              <a:rPr lang="ru-RU" dirty="0"/>
              <a:t>.  </a:t>
            </a:r>
          </a:p>
        </p:txBody>
      </p:sp>
      <p:pic>
        <p:nvPicPr>
          <p:cNvPr id="3" name="Picture 7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3" y="3068638"/>
            <a:ext cx="4151316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000100" y="785794"/>
            <a:ext cx="67325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/>
              <a:t>После раздачи первого блюда, воспитатель приглашает детей за стол.</a:t>
            </a:r>
          </a:p>
          <a:p>
            <a:r>
              <a:rPr lang="ru-RU" b="1" i="1" dirty="0"/>
              <a:t>Нельзя</a:t>
            </a:r>
            <a:r>
              <a:rPr lang="ru-RU" dirty="0"/>
              <a:t> заставлять дошкольников долго сидеть за столом в ожидании начала еды.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214546" y="4143380"/>
            <a:ext cx="619283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/>
              <a:t>Второе блюдо ставят на стол  только тогда, когда ребенок съел первое и отодвинул тарелку. </a:t>
            </a:r>
          </a:p>
          <a:p>
            <a:r>
              <a:rPr lang="ru-RU" i="1" dirty="0"/>
              <a:t>Воспитатель следит, чтобы подаваемая детям пища была красиво оформлена, сохраняла свою характерную форму (котлету и кусок запеканки не разламывают).</a:t>
            </a:r>
          </a:p>
          <a:p>
            <a:r>
              <a:rPr lang="ru-RU" dirty="0"/>
              <a:t>После приема пищи малыши оставляют посуду на столе. Старшие дети убирают посуду сами. </a:t>
            </a:r>
          </a:p>
        </p:txBody>
      </p:sp>
      <p:pic>
        <p:nvPicPr>
          <p:cNvPr id="5" name="Picture 8" descr="newsD9dYz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071678"/>
            <a:ext cx="4286280" cy="203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187624" y="764704"/>
            <a:ext cx="648072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Перед тем, как сесть за стол дети идут мыть руки с мылом.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i="1" dirty="0"/>
              <a:t>В группах раннего возраста</a:t>
            </a:r>
            <a:r>
              <a:rPr lang="ru-RU" sz="2400" dirty="0"/>
              <a:t> помощник воспитателя первыми берет мыть руки тех детей, которые медленно едят, младше остальных или ослаблены.</a:t>
            </a:r>
          </a:p>
          <a:p>
            <a:pPr algn="just"/>
            <a:r>
              <a:rPr lang="ru-RU" sz="2400" dirty="0"/>
              <a:t>Последними за стол садятся возбужденные дети и дети, которые быстро едят.</a:t>
            </a:r>
          </a:p>
        </p:txBody>
      </p:sp>
      <p:pic>
        <p:nvPicPr>
          <p:cNvPr id="5122" name="Picture 2" descr="http://img0.liveinternet.ru/images/attach/c/9/105/992/105992790_ruk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33056"/>
            <a:ext cx="2322215" cy="23974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428728" y="714356"/>
            <a:ext cx="716831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 dirty="0" smtClean="0"/>
              <a:t>    Во </a:t>
            </a:r>
            <a:r>
              <a:rPr lang="ru-RU" sz="2200" dirty="0"/>
              <a:t>время приема пищи воспитатель и его помощник следят, чтобы в процессе еды за столами детей всегда было чисто, говорит с детьми не громко, обращаясь к конкретному ребенку, </a:t>
            </a:r>
          </a:p>
          <a:p>
            <a:r>
              <a:rPr lang="ru-RU" sz="2200" dirty="0" smtClean="0"/>
              <a:t>    В </a:t>
            </a:r>
            <a:r>
              <a:rPr lang="ru-RU" sz="2200" dirty="0"/>
              <a:t>группах раннего возраста воспитатель и его помощник докармливают детей сидя на стульчике справа от ребенка чистой ложечкой </a:t>
            </a:r>
            <a:r>
              <a:rPr lang="ru-RU" sz="2200" i="1" dirty="0"/>
              <a:t>на каждого</a:t>
            </a:r>
            <a:r>
              <a:rPr lang="ru-RU" sz="2200" dirty="0"/>
              <a:t> докармливаемого ребенка.</a:t>
            </a:r>
          </a:p>
        </p:txBody>
      </p:sp>
      <p:pic>
        <p:nvPicPr>
          <p:cNvPr id="5122" name="Picture 2" descr="http://fotoham.ru/img/picture/Dec/10/160c5ca4e15700dd7c30344be1dac62b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3929066"/>
            <a:ext cx="2900568" cy="20717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ужин 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3500414"/>
            <a:ext cx="3786214" cy="2839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340768"/>
            <a:ext cx="669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Уважаемые родители, не надо забывать, что питание ребенка в детском саду должно сочетаться с правильным питанием в семье.</a:t>
            </a:r>
            <a:endParaRPr lang="ru-RU" sz="3600" dirty="0"/>
          </a:p>
        </p:txBody>
      </p:sp>
      <p:pic>
        <p:nvPicPr>
          <p:cNvPr id="4098" name="Picture 2" descr="http://i0.wp.com/ackuzu.com/wp-content/uploads/2014/05/aile-yemeg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73016"/>
            <a:ext cx="6480720" cy="23562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 bwMode="auto">
          <a:xfrm>
            <a:off x="1043608" y="620688"/>
            <a:ext cx="7467600" cy="9223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000" b="1" cap="none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ОРГАНИЗАЦИЯ ПИТАНИЯ ОСУЩЕСТВЛЯЕТСЯ В СООТВЕТСТВИИ С ДОКУМЕНТАМИ: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sz="quarter" idx="1"/>
          </p:nvPr>
        </p:nvSpPr>
        <p:spPr>
          <a:xfrm>
            <a:off x="1043608" y="1412776"/>
            <a:ext cx="7643867" cy="4929221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1800" b="1" dirty="0" smtClean="0">
                <a:cs typeface="Tahoma" pitchFamily="34" charset="0"/>
              </a:rPr>
              <a:t>Закон Российской Федерации от 7 февраля 1992 № 2300-I «О защите прав потребителей»</a:t>
            </a:r>
          </a:p>
          <a:p>
            <a:pPr eaLnBrk="1" hangingPunct="1">
              <a:spcBef>
                <a:spcPct val="0"/>
              </a:spcBef>
            </a:pPr>
            <a:r>
              <a:rPr lang="ru-RU" sz="1800" b="1" dirty="0" smtClean="0">
                <a:cs typeface="Tahoma" pitchFamily="34" charset="0"/>
              </a:rPr>
              <a:t>Федеральный закон от 30 марта 1999 г. № 52-ФЗ «О санитарно-эпидемиологическом благополучии населения»</a:t>
            </a:r>
          </a:p>
          <a:p>
            <a:pPr eaLnBrk="1" hangingPunct="1">
              <a:spcBef>
                <a:spcPct val="0"/>
              </a:spcBef>
            </a:pPr>
            <a:r>
              <a:rPr lang="ru-RU" sz="1800" b="1" dirty="0" smtClean="0">
                <a:cs typeface="Tahoma" pitchFamily="34" charset="0"/>
              </a:rPr>
              <a:t>Федеральный закон от 2 января 2000 г. № 29-ФЗ «О качестве и безопасности пищевых продуктов»</a:t>
            </a:r>
          </a:p>
          <a:p>
            <a:pPr eaLnBrk="1" hangingPunct="1">
              <a:spcBef>
                <a:spcPct val="0"/>
              </a:spcBef>
            </a:pPr>
            <a:r>
              <a:rPr lang="ru-RU" sz="1800" b="1" dirty="0"/>
              <a:t>Федеральный закон от 18.07.2011 N 223-ФЗ (ред. от 13.07.2015) "О закупках товаров, работ, услуг отдельными видами юридических лиц"</a:t>
            </a:r>
          </a:p>
          <a:p>
            <a:pPr eaLnBrk="1" hangingPunct="1">
              <a:spcBef>
                <a:spcPct val="0"/>
              </a:spcBef>
            </a:pPr>
            <a:r>
              <a:rPr lang="ru-RU" sz="1800" b="1" dirty="0" smtClean="0">
                <a:cs typeface="Tahoma" pitchFamily="34" charset="0"/>
              </a:rPr>
              <a:t>Санитарно-эпидемиологические правила и нормативы СанПиН 2.4.1.3049-13 «Санитарно-эпидемиологические требования к устройству, содержанию и организации режима работы в дошкольных образовательных организациях» (постановление Главного государственного санитарного врача Российской Федерации от 15 мая 2013 г. № 26)</a:t>
            </a:r>
          </a:p>
          <a:p>
            <a:pPr eaLnBrk="1" hangingPunct="1">
              <a:spcBef>
                <a:spcPct val="0"/>
              </a:spcBef>
            </a:pPr>
            <a:r>
              <a:rPr lang="ru-RU" sz="1800" b="1" dirty="0" smtClean="0">
                <a:cs typeface="Tahoma" pitchFamily="34" charset="0"/>
              </a:rPr>
              <a:t>Технический регламент таможенного союза от 9 декабря 2011 года №880 «О безопасности пищевой продукции»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412776"/>
            <a:ext cx="6860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ВСЕГО ВАМ ДОБРОГО!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148" name="Picture 4" descr="http://sokolniki.mos.ru/presscenter/New%20Folder/%D1%81%D0%B5%D0%BC%D1%8C%D1%8F,%20%D1%84%D0%B5%D1%81%D1%82%D0%B8%D0%B2%D0%B0%D0%BB%D1%8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08920"/>
            <a:ext cx="6699953" cy="3312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1866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2692" y="2060848"/>
            <a:ext cx="72866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1. Положение об организации питания в ДОУ.</a:t>
            </a:r>
            <a:endParaRPr lang="ru-RU" dirty="0" smtClean="0"/>
          </a:p>
          <a:p>
            <a:r>
              <a:rPr lang="ru-RU" b="1" i="1" dirty="0" smtClean="0"/>
              <a:t>2. Приказ об организации питания в детском саду.</a:t>
            </a:r>
            <a:endParaRPr lang="ru-RU" dirty="0" smtClean="0"/>
          </a:p>
          <a:p>
            <a:r>
              <a:rPr lang="ru-RU" b="1" i="1" dirty="0" smtClean="0"/>
              <a:t>3. Приказ об утверждении «Двухнедельных рационов питания (меню) для организации питания детей от 1 до 3-х лет и с 3-х до 7 лет в муниципальном дошкольном учреждении, реализующем общеобразовательную программу дошкольного образования с 12 часовым пребыванием детей».</a:t>
            </a:r>
            <a:endParaRPr lang="ru-RU" dirty="0" smtClean="0"/>
          </a:p>
          <a:p>
            <a:r>
              <a:rPr lang="ru-RU" b="1" i="1" dirty="0" smtClean="0"/>
              <a:t>4. Положение о </a:t>
            </a:r>
            <a:r>
              <a:rPr lang="ru-RU" b="1" i="1" dirty="0" err="1" smtClean="0"/>
              <a:t>бракеражной</a:t>
            </a:r>
            <a:r>
              <a:rPr lang="ru-RU" b="1" i="1" dirty="0" smtClean="0"/>
              <a:t> комиссии.</a:t>
            </a:r>
            <a:endParaRPr lang="ru-RU" dirty="0" smtClean="0"/>
          </a:p>
          <a:p>
            <a:r>
              <a:rPr lang="ru-RU" b="1" i="1" dirty="0" smtClean="0"/>
              <a:t>5. Приказ о создании </a:t>
            </a:r>
            <a:r>
              <a:rPr lang="ru-RU" b="1" i="1" dirty="0" err="1" smtClean="0"/>
              <a:t>бракеражной</a:t>
            </a:r>
            <a:r>
              <a:rPr lang="ru-RU" b="1" i="1" dirty="0" smtClean="0"/>
              <a:t> комиссии.</a:t>
            </a:r>
            <a:endParaRPr lang="ru-RU" dirty="0" smtClean="0"/>
          </a:p>
          <a:p>
            <a:r>
              <a:rPr lang="ru-RU" b="1" i="1" dirty="0" smtClean="0"/>
              <a:t>7. График закладки продуктов.</a:t>
            </a:r>
            <a:endParaRPr lang="ru-RU" dirty="0" smtClean="0"/>
          </a:p>
          <a:p>
            <a:r>
              <a:rPr lang="ru-RU" b="1" i="1" dirty="0" smtClean="0"/>
              <a:t>8. График выдачи питания.</a:t>
            </a:r>
            <a:r>
              <a:rPr lang="ru-RU" dirty="0" smtClean="0"/>
              <a:t> </a:t>
            </a:r>
          </a:p>
          <a:p>
            <a:r>
              <a:rPr lang="ru-RU" b="1" i="1" dirty="0" smtClean="0"/>
              <a:t>9. Приказ о питании сотрудников.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416488" y="1052736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Локальные акты детского сада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104" y="4293096"/>
            <a:ext cx="2019300" cy="20478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908720"/>
            <a:ext cx="75724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Главными  принципами организации питания в учреждении являются следующие:</a:t>
            </a:r>
            <a:br>
              <a:rPr lang="ru-RU" dirty="0" smtClean="0"/>
            </a:br>
            <a:r>
              <a:rPr lang="ru-RU" dirty="0" smtClean="0"/>
              <a:t>- максимальное разнообразие продуктов и блюд, обеспечивающих сбалансированность рациона;</a:t>
            </a:r>
            <a:br>
              <a:rPr lang="ru-RU" dirty="0" smtClean="0"/>
            </a:br>
            <a:r>
              <a:rPr lang="ru-RU" dirty="0" smtClean="0"/>
              <a:t>- правильные условия хранения, технологическая и кулинарная обработка продуктов, направленная на сохранность их исходной пищевой ценности, а также высокие качества блюд;</a:t>
            </a:r>
            <a:br>
              <a:rPr lang="ru-RU" dirty="0" smtClean="0"/>
            </a:br>
            <a:r>
              <a:rPr lang="ru-RU" dirty="0" smtClean="0"/>
              <a:t>- оптимальный режим питания;</a:t>
            </a:r>
            <a:br>
              <a:rPr lang="ru-RU" dirty="0" smtClean="0"/>
            </a:br>
            <a:r>
              <a:rPr lang="ru-RU" dirty="0" smtClean="0"/>
              <a:t>- обстановка, формирующая у детей навыки культуры приема пищи;</a:t>
            </a:r>
            <a:br>
              <a:rPr lang="ru-RU" dirty="0" smtClean="0"/>
            </a:br>
            <a:r>
              <a:rPr lang="ru-RU" dirty="0" smtClean="0"/>
              <a:t>- соблюдение требований к оборудованию пищеблока, инвентарю, посуде;</a:t>
            </a:r>
            <a:br>
              <a:rPr lang="ru-RU" dirty="0" smtClean="0"/>
            </a:br>
            <a:r>
              <a:rPr lang="ru-RU" dirty="0" smtClean="0"/>
              <a:t>- соблюдение требований к перевозке и приему пищевых продуктов;</a:t>
            </a:r>
            <a:br>
              <a:rPr lang="ru-RU" dirty="0" smtClean="0"/>
            </a:br>
            <a:r>
              <a:rPr lang="ru-RU" dirty="0" smtClean="0"/>
              <a:t>- система контроля,  за фактическим питанием и санитарно-гигиеническим состоянием пищеблока.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14356"/>
            <a:ext cx="7530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Факторы определяющие  соответствие  питания принципам здорового образа жизни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209345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/>
              <a:t>Состав продуктов питания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/>
              <a:t>Их качество и количество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/>
              <a:t>Режим и организация</a:t>
            </a:r>
            <a:endParaRPr lang="ru-RU" sz="2800" b="1" dirty="0"/>
          </a:p>
        </p:txBody>
      </p:sp>
      <p:pic>
        <p:nvPicPr>
          <p:cNvPr id="4" name="Picture 4" descr="0_62b8b_f6778023_XL"/>
          <p:cNvPicPr>
            <a:picLocks noChangeAspect="1" noChangeArrowheads="1"/>
          </p:cNvPicPr>
          <p:nvPr/>
        </p:nvPicPr>
        <p:blipFill>
          <a:blip r:embed="rId2"/>
          <a:srcRect l="2568" t="6279" r="3613" b="10251"/>
          <a:stretch>
            <a:fillRect/>
          </a:stretch>
        </p:blipFill>
        <p:spPr bwMode="auto">
          <a:xfrm>
            <a:off x="5829623" y="3789040"/>
            <a:ext cx="2471471" cy="17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ужин 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4583" y="3357562"/>
            <a:ext cx="3598025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1585" y="1071546"/>
            <a:ext cx="6016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Оптимизация производственного контроля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628800"/>
            <a:ext cx="66967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Соблюдаются  все санитарные требования к состоянию:</a:t>
            </a:r>
          </a:p>
          <a:p>
            <a:r>
              <a:rPr lang="ru-RU" sz="2400" b="1" dirty="0" smtClean="0"/>
              <a:t>Пищеблока</a:t>
            </a:r>
          </a:p>
          <a:p>
            <a:r>
              <a:rPr lang="ru-RU" sz="2400" b="1" dirty="0" smtClean="0"/>
              <a:t>К поставляемым продуктам</a:t>
            </a:r>
          </a:p>
          <a:p>
            <a:r>
              <a:rPr lang="ru-RU" sz="2400" b="1" dirty="0" smtClean="0"/>
              <a:t>К приготовлению и раздаче блюд</a:t>
            </a:r>
          </a:p>
          <a:p>
            <a:r>
              <a:rPr lang="ru-RU" sz="2400" b="1" dirty="0" smtClean="0"/>
              <a:t>К личной гигиене персонала пищеблока</a:t>
            </a:r>
          </a:p>
          <a:p>
            <a:r>
              <a:rPr lang="ru-RU" sz="2400" b="1" dirty="0" smtClean="0"/>
              <a:t>К организации приема пищи детьми в группе</a:t>
            </a:r>
          </a:p>
        </p:txBody>
      </p:sp>
      <p:pic>
        <p:nvPicPr>
          <p:cNvPr id="1026" name="Picture 2" descr="http://xn----gtbdbngfe8ajbkhhgm.xn--p1ai/d/774063/d/1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951" y="4365104"/>
            <a:ext cx="3958308" cy="19541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76470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Пища готовится на пищеблоке, который оборудован необходимым технологическим и холодильным оборудованием, укомплектован штатами в полном объеме</a:t>
            </a:r>
            <a:endParaRPr lang="ru-RU" b="1" dirty="0"/>
          </a:p>
        </p:txBody>
      </p:sp>
      <p:pic>
        <p:nvPicPr>
          <p:cNvPr id="6146" name="Picture 2" descr="C:\Users\Детский сад\Desktop\фотки питание\IMG_37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92896"/>
            <a:ext cx="3151512" cy="2969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Детский сад\Desktop\фотки питание\IMG_37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80573"/>
            <a:ext cx="3616744" cy="25945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726376"/>
            <a:ext cx="4667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Создание условий для организации питания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75637" y="119675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defRPr/>
            </a:pPr>
            <a:r>
              <a:rPr lang="ru-RU" dirty="0" smtClean="0"/>
              <a:t>В детском саду проведена большая работа по созданию условий для приготовления пищи:</a:t>
            </a:r>
          </a:p>
          <a:p>
            <a:pPr marL="274320" indent="-274320">
              <a:defRPr/>
            </a:pPr>
            <a:r>
              <a:rPr lang="ru-RU" dirty="0" smtClean="0"/>
              <a:t>В 2013-2015 году </a:t>
            </a:r>
          </a:p>
          <a:p>
            <a:pPr marL="274320" indent="-274320">
              <a:defRPr/>
            </a:pPr>
            <a:r>
              <a:rPr lang="ru-RU" dirty="0" smtClean="0"/>
              <a:t>приобретены:</a:t>
            </a:r>
          </a:p>
          <a:p>
            <a:pPr marL="274320" indent="-274320">
              <a:buFont typeface="Wingdings 2"/>
              <a:buChar char=""/>
              <a:defRPr/>
            </a:pPr>
            <a:r>
              <a:rPr lang="ru-RU" dirty="0" smtClean="0"/>
              <a:t>Плита на пищеблок</a:t>
            </a:r>
          </a:p>
          <a:p>
            <a:pPr marL="274320" indent="-274320">
              <a:buFont typeface="Wingdings 2"/>
              <a:buChar char=""/>
              <a:defRPr/>
            </a:pPr>
            <a:r>
              <a:rPr lang="ru-RU" dirty="0" err="1" smtClean="0"/>
              <a:t>Электромясорубка</a:t>
            </a:r>
            <a:r>
              <a:rPr lang="ru-RU" dirty="0" smtClean="0"/>
              <a:t> </a:t>
            </a:r>
          </a:p>
          <a:p>
            <a:pPr marL="274320" indent="-274320">
              <a:buFont typeface="Wingdings 2"/>
              <a:buChar char=""/>
              <a:defRPr/>
            </a:pPr>
            <a:r>
              <a:rPr lang="ru-RU" dirty="0" smtClean="0"/>
              <a:t>Жарочный шкаф</a:t>
            </a:r>
          </a:p>
          <a:p>
            <a:pPr marL="274320" indent="-274320">
              <a:buFont typeface="Wingdings 2"/>
              <a:buChar char=""/>
              <a:defRPr/>
            </a:pPr>
            <a:r>
              <a:rPr lang="ru-RU" dirty="0" smtClean="0"/>
              <a:t>Электрокипятильник</a:t>
            </a:r>
          </a:p>
          <a:p>
            <a:pPr>
              <a:defRPr/>
            </a:pPr>
            <a:r>
              <a:rPr lang="ru-RU" dirty="0" smtClean="0"/>
              <a:t>Заменены  стеллажи  на складе</a:t>
            </a:r>
          </a:p>
          <a:p>
            <a:pPr>
              <a:defRPr/>
            </a:pPr>
            <a:r>
              <a:rPr lang="ru-RU" dirty="0" smtClean="0"/>
              <a:t>Приобретены котлы, противни ,кастрюли и др. инвентарь</a:t>
            </a:r>
          </a:p>
          <a:p>
            <a:pPr marL="274320" indent="-274320">
              <a:defRPr/>
            </a:pPr>
            <a:r>
              <a:rPr lang="ru-RU" dirty="0" smtClean="0"/>
              <a:t>Сделан косметический ремонт в подсобных помещениях пищеблока</a:t>
            </a:r>
          </a:p>
          <a:p>
            <a:pPr marL="274320" indent="-274320">
              <a:defRPr/>
            </a:pPr>
            <a:r>
              <a:rPr lang="ru-RU" dirty="0" smtClean="0"/>
              <a:t>Отремонтирована вентиляционная вытяжка</a:t>
            </a:r>
            <a:endParaRPr lang="ru-RU" dirty="0"/>
          </a:p>
        </p:txBody>
      </p:sp>
      <p:pic>
        <p:nvPicPr>
          <p:cNvPr id="2050" name="Picture 2" descr="http://www.5r36.ru/Story/j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13335"/>
            <a:ext cx="2497268" cy="43307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1F497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1579</Words>
  <Application>Microsoft Office PowerPoint</Application>
  <PresentationFormat>Экран (4:3)</PresentationFormat>
  <Paragraphs>304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1_Тема Office</vt:lpstr>
      <vt:lpstr>Слайд 1</vt:lpstr>
      <vt:lpstr>Слайд 2</vt:lpstr>
      <vt:lpstr>ОРГАНИЗАЦИЯ ПИТАНИЯ ОСУЩЕСТВЛЯЕТСЯ В СООТВЕТСТВИИ С ДОКУМЕНТАМИ: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Суточные наборы продуктов </vt:lpstr>
      <vt:lpstr>Суточные наборы продуктов</vt:lpstr>
      <vt:lpstr>Слайд 14</vt:lpstr>
      <vt:lpstr>Слайд 15</vt:lpstr>
      <vt:lpstr>Слайд 16</vt:lpstr>
      <vt:lpstr>Слайд 17</vt:lpstr>
      <vt:lpstr>Слайд 18</vt:lpstr>
      <vt:lpstr>Технологические карты блюд для ДОУ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61</cp:revision>
  <dcterms:created xsi:type="dcterms:W3CDTF">2014-07-06T18:18:01Z</dcterms:created>
  <dcterms:modified xsi:type="dcterms:W3CDTF">2016-01-15T07:35:22Z</dcterms:modified>
</cp:coreProperties>
</file>