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71" r:id="rId7"/>
    <p:sldId id="261" r:id="rId8"/>
    <p:sldId id="272" r:id="rId9"/>
    <p:sldId id="270" r:id="rId10"/>
    <p:sldId id="277" r:id="rId11"/>
    <p:sldId id="275" r:id="rId12"/>
    <p:sldId id="276" r:id="rId13"/>
    <p:sldId id="285" r:id="rId14"/>
    <p:sldId id="273" r:id="rId15"/>
    <p:sldId id="279" r:id="rId16"/>
    <p:sldId id="262" r:id="rId17"/>
    <p:sldId id="286" r:id="rId18"/>
    <p:sldId id="266" r:id="rId19"/>
    <p:sldId id="259" r:id="rId20"/>
    <p:sldId id="288" r:id="rId21"/>
    <p:sldId id="287" r:id="rId22"/>
    <p:sldId id="281" r:id="rId23"/>
    <p:sldId id="282" r:id="rId24"/>
    <p:sldId id="269" r:id="rId25"/>
    <p:sldId id="284" r:id="rId26"/>
    <p:sldId id="274" r:id="rId27"/>
    <p:sldId id="260" r:id="rId28"/>
    <p:sldId id="26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318" y="0"/>
            <a:ext cx="9162318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0100" y="1500174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Использование игр-головоломок в развитии мыслительных операций у детей дошкольного возраста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142852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МДОУ «Детский сад № 215»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714356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 Antiqua" pitchFamily="18" charset="0"/>
              </a:rPr>
              <a:t>Мастер-класс для педагогов муниципальной системы образования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571501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 Antiqua" pitchFamily="18" charset="0"/>
              </a:rPr>
              <a:t>26 октября 2021 г.</a:t>
            </a:r>
            <a:endParaRPr lang="ru-RU" b="1" i="1" dirty="0">
              <a:latin typeface="Book Antiqua" pitchFamily="18" charset="0"/>
            </a:endParaRPr>
          </a:p>
        </p:txBody>
      </p:sp>
      <p:pic>
        <p:nvPicPr>
          <p:cNvPr id="7" name="Рисунок 6" descr="holovolomka-tanhram-ihroteko-90044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914310">
            <a:off x="1061037" y="3918564"/>
            <a:ext cx="2772938" cy="2772938"/>
          </a:xfrm>
          <a:prstGeom prst="rect">
            <a:avLst/>
          </a:prstGeom>
        </p:spPr>
      </p:pic>
      <p:pic>
        <p:nvPicPr>
          <p:cNvPr id="8" name="Рисунок 7" descr="25460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9272">
            <a:off x="6354590" y="4068591"/>
            <a:ext cx="2661311" cy="26613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sp>
        <p:nvSpPr>
          <p:cNvPr id="10242" name="AutoShape 2" descr="https://fs00.infourok.ru/images/doc/66/80996/hello_html_227c0ac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ds04.infourok.ru/uploads/ex/069f/000438d6-31328b27/hello_html_48e5e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ds02.infourok.ru/uploads/ex/071e/00068345-e6244f49/640/img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14414" y="428604"/>
            <a:ext cx="7429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Игры-головоломки комбинаторного характера - стратегические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1857364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Игры такого типа используются с целью развития логического мышления, сообразительности, памяти, комбинаторных способностей, смекалки и находчивости, умения планировать и запоминать 2—3 игровых хода и др.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sp>
        <p:nvSpPr>
          <p:cNvPr id="10242" name="AutoShape 2" descr="https://fs00.infourok.ru/images/doc/66/80996/hello_html_227c0ac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ds04.infourok.ru/uploads/ex/069f/000438d6-31328b27/hello_html_48e5e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ds02.infourok.ru/uploads/ex/071e/00068345-e6244f49/640/img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14414" y="142852"/>
            <a:ext cx="7429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Игры-головоломки комбинаторного характера - стратегические</a:t>
            </a:r>
          </a:p>
        </p:txBody>
      </p:sp>
      <p:pic>
        <p:nvPicPr>
          <p:cNvPr id="31746" name="Picture 2" descr="D:\Documents and Settings\Бухгалтер\Рабочий стол\Упрямый_осел-1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4143404" cy="5211830"/>
          </a:xfrm>
          <a:prstGeom prst="rect">
            <a:avLst/>
          </a:prstGeom>
          <a:noFill/>
        </p:spPr>
      </p:pic>
      <p:pic>
        <p:nvPicPr>
          <p:cNvPr id="31747" name="Picture 3" descr="D:\Documents and Settings\Бухгалтер\Рабочий стол\Упрямый_осел-1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20" y="1071546"/>
            <a:ext cx="4286280" cy="5602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318" y="0"/>
            <a:ext cx="9162318" cy="6858000"/>
          </a:xfrm>
          <a:prstGeom prst="rect">
            <a:avLst/>
          </a:prstGeom>
          <a:noFill/>
        </p:spPr>
      </p:pic>
      <p:sp>
        <p:nvSpPr>
          <p:cNvPr id="10242" name="AutoShape 2" descr="https://fs00.infourok.ru/images/doc/66/80996/hello_html_227c0ac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ds04.infourok.ru/uploads/ex/069f/000438d6-31328b27/hello_html_48e5e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ds02.infourok.ru/uploads/ex/071e/00068345-e6244f49/640/img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100023399236b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0"/>
            <a:ext cx="3500462" cy="2872083"/>
          </a:xfrm>
          <a:prstGeom prst="rect">
            <a:avLst/>
          </a:prstGeom>
        </p:spPr>
      </p:pic>
      <p:pic>
        <p:nvPicPr>
          <p:cNvPr id="10" name="Рисунок 9" descr="preview.jpg"/>
          <p:cNvPicPr>
            <a:picLocks noChangeAspect="1"/>
          </p:cNvPicPr>
          <p:nvPr/>
        </p:nvPicPr>
        <p:blipFill>
          <a:blip r:embed="rId4"/>
          <a:srcRect l="6296" t="18957" r="5566" b="9275"/>
          <a:stretch>
            <a:fillRect/>
          </a:stretch>
        </p:blipFill>
        <p:spPr>
          <a:xfrm>
            <a:off x="2143108" y="2952239"/>
            <a:ext cx="7000892" cy="39057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2500306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Игра «Уголки»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318" cy="6858000"/>
          </a:xfrm>
          <a:prstGeom prst="rect">
            <a:avLst/>
          </a:prstGeom>
          <a:noFill/>
        </p:spPr>
      </p:pic>
      <p:sp>
        <p:nvSpPr>
          <p:cNvPr id="10242" name="AutoShape 2" descr="https://fs00.infourok.ru/images/doc/66/80996/hello_html_227c0ac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ds04.infourok.ru/uploads/ex/069f/000438d6-31328b27/hello_html_48e5e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ds02.infourok.ru/uploads/ex/071e/00068345-e6244f49/640/img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1538" y="214290"/>
            <a:ext cx="7867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Японский кроссворд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(игра «</a:t>
            </a:r>
            <a:r>
              <a:rPr lang="ru-RU" sz="2800" dirty="0" err="1" smtClean="0">
                <a:solidFill>
                  <a:srgbClr val="C00000"/>
                </a:solidFill>
                <a:latin typeface="Bookman Old Style" pitchFamily="18" charset="0"/>
              </a:rPr>
              <a:t>Кростики</a:t>
            </a: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» с палочками Кюизенера)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DSC_0253.JPG"/>
          <p:cNvPicPr>
            <a:picLocks noChangeAspect="1"/>
          </p:cNvPicPr>
          <p:nvPr/>
        </p:nvPicPr>
        <p:blipFill>
          <a:blip r:embed="rId3" cstate="print"/>
          <a:srcRect l="7812"/>
          <a:stretch>
            <a:fillRect/>
          </a:stretch>
        </p:blipFill>
        <p:spPr>
          <a:xfrm>
            <a:off x="285720" y="1214422"/>
            <a:ext cx="4214842" cy="304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DSC_0256.JPG"/>
          <p:cNvPicPr>
            <a:picLocks noChangeAspect="1"/>
          </p:cNvPicPr>
          <p:nvPr/>
        </p:nvPicPr>
        <p:blipFill>
          <a:blip r:embed="rId4" cstate="print"/>
          <a:srcRect l="29927" t="-1666" r="18978"/>
          <a:stretch>
            <a:fillRect/>
          </a:stretch>
        </p:blipFill>
        <p:spPr>
          <a:xfrm>
            <a:off x="5500694" y="1428736"/>
            <a:ext cx="3286116" cy="4359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_0254.JPG"/>
          <p:cNvPicPr>
            <a:picLocks noChangeAspect="1"/>
          </p:cNvPicPr>
          <p:nvPr/>
        </p:nvPicPr>
        <p:blipFill>
          <a:blip r:embed="rId5" cstate="print"/>
          <a:srcRect l="7692" r="7692"/>
          <a:stretch>
            <a:fillRect/>
          </a:stretch>
        </p:blipFill>
        <p:spPr>
          <a:xfrm>
            <a:off x="2143108" y="3929066"/>
            <a:ext cx="3354867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31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192" y="142852"/>
            <a:ext cx="8286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Bookman Old Style" pitchFamily="18" charset="0"/>
              </a:rPr>
              <a:t>Головоломки с буквами и словами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857232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кроссворды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30722" name="Picture 2" descr="D:\Documents and Settings\Бухгалтер\Рабочий стол\image_59ca4f63a16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3429024" cy="3429024"/>
          </a:xfrm>
          <a:prstGeom prst="rect">
            <a:avLst/>
          </a:prstGeom>
          <a:noFill/>
        </p:spPr>
      </p:pic>
      <p:pic>
        <p:nvPicPr>
          <p:cNvPr id="30723" name="Picture 3" descr="D:\Documents and Settings\Бухгалтер\Рабочий стол\ris_6.jpg"/>
          <p:cNvPicPr>
            <a:picLocks noChangeAspect="1" noChangeArrowheads="1"/>
          </p:cNvPicPr>
          <p:nvPr/>
        </p:nvPicPr>
        <p:blipFill>
          <a:blip r:embed="rId4"/>
          <a:srcRect r="33333"/>
          <a:stretch>
            <a:fillRect/>
          </a:stretch>
        </p:blipFill>
        <p:spPr bwMode="auto">
          <a:xfrm>
            <a:off x="5072066" y="1428736"/>
            <a:ext cx="3786214" cy="283964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00826" y="857232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ребусы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30724" name="Picture 4" descr="D:\Documents and Settings\Бухгалтер\Рабочий стол\img7.jpg"/>
          <p:cNvPicPr>
            <a:picLocks noChangeAspect="1" noChangeArrowheads="1"/>
          </p:cNvPicPr>
          <p:nvPr/>
        </p:nvPicPr>
        <p:blipFill>
          <a:blip r:embed="rId5"/>
          <a:srcRect l="3629" t="29095" r="3830" b="10290"/>
          <a:stretch>
            <a:fillRect/>
          </a:stretch>
        </p:blipFill>
        <p:spPr bwMode="auto">
          <a:xfrm>
            <a:off x="4643438" y="4717662"/>
            <a:ext cx="4366290" cy="214033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57356" y="5429264"/>
            <a:ext cx="236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метаграммы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0"/>
            <a:ext cx="8429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РЕБУСЫ С ИСПОЛЬЗОВАНИЕМ СХЕМ ПРЕДЛОГОВ</a:t>
            </a:r>
          </a:p>
        </p:txBody>
      </p:sp>
      <p:pic>
        <p:nvPicPr>
          <p:cNvPr id="4097" name="Picture 1" descr="D:\Documents and Settings\Бухгалтер\Рабочий стол\2021_10_25\2021_10_26\рисунки +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3279" t="2394" r="1639" b="3061"/>
          <a:stretch>
            <a:fillRect/>
          </a:stretch>
        </p:blipFill>
        <p:spPr bwMode="auto">
          <a:xfrm>
            <a:off x="2071670" y="785794"/>
            <a:ext cx="5214974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pic>
        <p:nvPicPr>
          <p:cNvPr id="5" name="Рисунок 4" descr="рисунки.jpg"/>
          <p:cNvPicPr>
            <a:picLocks noChangeAspect="1"/>
          </p:cNvPicPr>
          <p:nvPr/>
        </p:nvPicPr>
        <p:blipFill>
          <a:blip r:embed="rId3" cstate="print"/>
          <a:srcRect t="3125" r="4388" b="25000"/>
          <a:stretch>
            <a:fillRect/>
          </a:stretch>
        </p:blipFill>
        <p:spPr>
          <a:xfrm>
            <a:off x="2214546" y="0"/>
            <a:ext cx="5045834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rcRect l="6926" t="929" b="4305"/>
          <a:stretch>
            <a:fillRect/>
          </a:stretch>
        </p:blipFill>
        <p:spPr>
          <a:xfrm rot="16200000">
            <a:off x="2147675" y="-1290443"/>
            <a:ext cx="4786346" cy="90816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358282" cy="7018713"/>
        </p:xfrm>
        <a:graphic>
          <a:graphicData uri="http://schemas.openxmlformats.org/presentationml/2006/ole">
            <p:oleObj spid="_x0000_s1026" name="Acrobat Document" r:id="rId3" imgW="8019898" imgH="5667146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318" cy="6858000"/>
          </a:xfrm>
          <a:prstGeom prst="rect">
            <a:avLst/>
          </a:prstGeom>
          <a:noFill/>
        </p:spPr>
      </p:pic>
      <p:sp>
        <p:nvSpPr>
          <p:cNvPr id="10242" name="AutoShape 2" descr="https://fs00.infourok.ru/images/doc/66/80996/hello_html_227c0ac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ds04.infourok.ru/uploads/ex/069f/000438d6-31328b27/hello_html_48e5e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ds02.infourok.ru/uploads/ex/071e/00068345-e6244f49/640/img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3108" y="714356"/>
            <a:ext cx="542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ЗАШИФРОВАННЫЕ СЛОВА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print"/>
          <a:srcRect l="5902" r="4088" b="77084"/>
          <a:stretch>
            <a:fillRect/>
          </a:stretch>
        </p:blipFill>
        <p:spPr>
          <a:xfrm>
            <a:off x="428596" y="1714488"/>
            <a:ext cx="8536942" cy="3078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214290"/>
            <a:ext cx="66995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C00000"/>
                </a:solidFill>
                <a:latin typeface="Book Antiqua" pitchFamily="18" charset="0"/>
              </a:rPr>
              <a:t>Без игры нет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понятий. Игра – это искра, зажигающая огонёк пытливости, любознательности.</a:t>
            </a:r>
          </a:p>
          <a:p>
            <a:pPr algn="r"/>
            <a:endParaRPr lang="ru-RU" sz="2400" dirty="0" smtClean="0">
              <a:latin typeface="Book Antiqua" pitchFamily="18" charset="0"/>
            </a:endParaRPr>
          </a:p>
          <a:p>
            <a:pPr algn="r"/>
            <a:r>
              <a:rPr lang="ru-RU" sz="2400" dirty="0" smtClean="0">
                <a:latin typeface="Book Antiqua" pitchFamily="18" charset="0"/>
              </a:rPr>
              <a:t>В.А. Сухомлинский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9218" name="AutoShape 2" descr="https://polesie-igrushki.ru/upload/iblock/426/426e73f40feaab59123e012dfe602b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D:\Documents and Settings\Бухгалтер\Рабочий стол\426e73f40feaab59123e012dfe602b0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719502"/>
            <a:ext cx="3500462" cy="3138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318" cy="6858000"/>
          </a:xfrm>
          <a:prstGeom prst="rect">
            <a:avLst/>
          </a:prstGeom>
          <a:noFill/>
        </p:spPr>
      </p:pic>
      <p:sp>
        <p:nvSpPr>
          <p:cNvPr id="10242" name="AutoShape 2" descr="https://fs00.infourok.ru/images/doc/66/80996/hello_html_227c0ac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ds04.infourok.ru/uploads/ex/069f/000438d6-31328b27/hello_html_48e5e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ds02.infourok.ru/uploads/ex/071e/00068345-e6244f49/640/img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1_0002.jpg"/>
          <p:cNvPicPr>
            <a:picLocks noChangeAspect="1"/>
          </p:cNvPicPr>
          <p:nvPr/>
        </p:nvPicPr>
        <p:blipFill>
          <a:blip r:embed="rId3" cstate="print"/>
          <a:srcRect l="4771" b="58333"/>
          <a:stretch>
            <a:fillRect/>
          </a:stretch>
        </p:blipFill>
        <p:spPr>
          <a:xfrm>
            <a:off x="357158" y="571480"/>
            <a:ext cx="8501122" cy="52097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sp>
        <p:nvSpPr>
          <p:cNvPr id="10242" name="AutoShape 2" descr="https://fs00.infourok.ru/images/doc/66/80996/hello_html_227c0ac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ds04.infourok.ru/uploads/ex/069f/000438d6-31328b27/hello_html_48e5e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ds02.infourok.ru/uploads/ex/071e/00068345-e6244f49/640/img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image10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3" t="6896" b="1724"/>
          <a:stretch>
            <a:fillRect/>
          </a:stretch>
        </p:blipFill>
        <p:spPr>
          <a:xfrm rot="5400000">
            <a:off x="3592607" y="407865"/>
            <a:ext cx="3429024" cy="6470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4744" y="571480"/>
            <a:ext cx="24416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ИЗОГРАФЫ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  (буквы)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 l="10385" t="16681" b="7245"/>
          <a:stretch>
            <a:fillRect/>
          </a:stretch>
        </p:blipFill>
        <p:spPr bwMode="auto">
          <a:xfrm>
            <a:off x="1857356" y="0"/>
            <a:ext cx="6000792" cy="6778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 l="10132" t="15157" b="10970"/>
          <a:stretch>
            <a:fillRect/>
          </a:stretch>
        </p:blipFill>
        <p:spPr bwMode="auto">
          <a:xfrm>
            <a:off x="1714480" y="0"/>
            <a:ext cx="6286544" cy="681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sp>
        <p:nvSpPr>
          <p:cNvPr id="10242" name="AutoShape 2" descr="https://fs00.infourok.ru/images/doc/66/80996/hello_html_227c0ac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ds04.infourok.ru/uploads/ex/069f/000438d6-31328b27/hello_html_48e5e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ds02.infourok.ru/uploads/ex/071e/00068345-e6244f49/640/img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71604" y="714356"/>
            <a:ext cx="2563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ИЗОГРАФЫ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  (цифры)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1" name="Picture 2" descr="D:\Documents and Settings\Бухгалтер\Рабочий стол\МО уч.-деф. 29.03.2019\ИЗОГРАФЫ\изограф цифры\0009-009-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85728"/>
            <a:ext cx="4500594" cy="6305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aradcif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461616" cy="5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2071678"/>
            <a:ext cx="74295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ЗАГАДКИ В КАРТИНКАХ</a:t>
            </a:r>
          </a:p>
          <a:p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just"/>
            <a:endParaRPr lang="ru-RU" sz="2800" dirty="0" smtClean="0">
              <a:latin typeface="Bookman Old Style" pitchFamily="18" charset="0"/>
            </a:endParaRPr>
          </a:p>
          <a:p>
            <a:pPr algn="just"/>
            <a:r>
              <a:rPr lang="ru-RU" sz="2800" dirty="0" smtClean="0">
                <a:latin typeface="Bookman Old Style" pitchFamily="18" charset="0"/>
              </a:rPr>
              <a:t>Созданы в жанре рисованной головоломки. Поиск «секретов», спрятанных в головоломке позволяет развить у ребенка логическое мышление, смекалку, находчивость, усидчивость.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428604"/>
            <a:ext cx="7429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«Головоломные» задачи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pic>
        <p:nvPicPr>
          <p:cNvPr id="5" name="Рисунок 4" descr="рисунки_0001.jpg"/>
          <p:cNvPicPr>
            <a:picLocks noChangeAspect="1"/>
          </p:cNvPicPr>
          <p:nvPr/>
        </p:nvPicPr>
        <p:blipFill>
          <a:blip r:embed="rId3" cstate="print"/>
          <a:srcRect l="17071" t="10416" r="1216" b="13085"/>
          <a:stretch>
            <a:fillRect/>
          </a:stretch>
        </p:blipFill>
        <p:spPr>
          <a:xfrm rot="10800000">
            <a:off x="1785918" y="0"/>
            <a:ext cx="625680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2357430"/>
            <a:ext cx="6426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pic>
        <p:nvPicPr>
          <p:cNvPr id="3074" name="Picture 2" descr="http://itd2.mycdn.me/image?id=864755879059&amp;t=20&amp;plc=WEB&amp;tkn=*IiFvGSdeG2Ho35Nuezhli4kUVKw"/>
          <p:cNvPicPr>
            <a:picLocks noChangeAspect="1" noChangeArrowheads="1"/>
          </p:cNvPicPr>
          <p:nvPr/>
        </p:nvPicPr>
        <p:blipFill>
          <a:blip r:embed="rId3"/>
          <a:srcRect l="9276" r="7243"/>
          <a:stretch>
            <a:fillRect/>
          </a:stretch>
        </p:blipFill>
        <p:spPr bwMode="auto">
          <a:xfrm>
            <a:off x="4429124" y="285728"/>
            <a:ext cx="4500594" cy="2628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КРИПТЕКС – знаменитая головоломка Леонардо да Винчи</a:t>
            </a:r>
          </a:p>
        </p:txBody>
      </p:sp>
      <p:pic>
        <p:nvPicPr>
          <p:cNvPr id="6" name="Picture 4" descr="http://iw.suntekstore.com/overseas_combo_cache/275/19390336/suntekstore1513837218_image.jpg"/>
          <p:cNvPicPr>
            <a:picLocks noChangeAspect="1" noChangeArrowheads="1"/>
          </p:cNvPicPr>
          <p:nvPr/>
        </p:nvPicPr>
        <p:blipFill>
          <a:blip r:embed="rId4"/>
          <a:srcRect l="55743" b="49061"/>
          <a:stretch>
            <a:fillRect/>
          </a:stretch>
        </p:blipFill>
        <p:spPr bwMode="auto">
          <a:xfrm>
            <a:off x="1071538" y="2428868"/>
            <a:ext cx="3071834" cy="32067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3429000"/>
            <a:ext cx="464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Древние металлические и веревочные головоломки</a:t>
            </a:r>
          </a:p>
        </p:txBody>
      </p:sp>
      <p:pic>
        <p:nvPicPr>
          <p:cNvPr id="8" name="Рисунок 7" descr="img22.jpg"/>
          <p:cNvPicPr>
            <a:picLocks noChangeAspect="1"/>
          </p:cNvPicPr>
          <p:nvPr/>
        </p:nvPicPr>
        <p:blipFill>
          <a:blip r:embed="rId5" cstate="print"/>
          <a:srcRect b="8107"/>
          <a:stretch>
            <a:fillRect/>
          </a:stretch>
        </p:blipFill>
        <p:spPr>
          <a:xfrm>
            <a:off x="4714876" y="4500570"/>
            <a:ext cx="4146177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214290"/>
            <a:ext cx="78581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ГОЛОВОЛОМКА</a:t>
            </a:r>
            <a:r>
              <a:rPr lang="ru-RU" sz="2400" dirty="0" smtClean="0">
                <a:latin typeface="Book Antiqua" pitchFamily="18" charset="0"/>
              </a:rPr>
              <a:t> — загадка, задача, требующая для своего решения догадливости, сообразительности; игра с задачами такого характера.   </a:t>
            </a:r>
          </a:p>
          <a:p>
            <a:pPr algn="r"/>
            <a:r>
              <a:rPr lang="ru-RU" b="1" dirty="0" smtClean="0">
                <a:latin typeface="Book Antiqua" pitchFamily="18" charset="0"/>
              </a:rPr>
              <a:t>Большой Энциклопедический словарь</a:t>
            </a:r>
          </a:p>
          <a:p>
            <a:pPr algn="r"/>
            <a:endParaRPr lang="ru-RU" b="1" dirty="0" smtClean="0">
              <a:latin typeface="Book Antiqua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ГОЛОВОЛОМКА</a:t>
            </a:r>
            <a:r>
              <a:rPr lang="ru-RU" sz="2400" dirty="0" smtClean="0">
                <a:latin typeface="Book Antiqua" pitchFamily="18" charset="0"/>
              </a:rPr>
              <a:t> — ж. 1. Специально подобранная загадка, задача и т.п., для решения которой требуются сообразительность и знания в соответствующей области. 2. Забавная поделка, состоящая из различных соединенных между собою элементов, которые необходимо разъединить .   </a:t>
            </a:r>
          </a:p>
          <a:p>
            <a:pPr algn="r"/>
            <a:r>
              <a:rPr lang="ru-RU" b="1" dirty="0" smtClean="0">
                <a:latin typeface="Book Antiqua" pitchFamily="18" charset="0"/>
              </a:rPr>
              <a:t>Современный толковый словарь русского языка Ефремовой</a:t>
            </a:r>
          </a:p>
          <a:p>
            <a:pPr algn="r"/>
            <a:endParaRPr lang="ru-RU" sz="2000" b="1" dirty="0" smtClean="0">
              <a:latin typeface="Book Antiqua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ГОЛОВОЛО́МКА</a:t>
            </a:r>
            <a:r>
              <a:rPr lang="ru-RU" sz="2400" dirty="0" smtClean="0">
                <a:latin typeface="Book Antiqua" pitchFamily="18" charset="0"/>
              </a:rPr>
              <a:t> – жен. головоломная загадка, задача. Задать головоломку кому-н.: заставить подумать, поразмыслить над чем-н. трудным.</a:t>
            </a:r>
          </a:p>
          <a:p>
            <a:pPr algn="r"/>
            <a:r>
              <a:rPr lang="ru-RU" b="1" dirty="0" smtClean="0">
                <a:latin typeface="Book Antiqua" pitchFamily="18" charset="0"/>
              </a:rPr>
              <a:t>Толковый словарь Ожегова.</a:t>
            </a:r>
            <a:endParaRPr lang="ru-RU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357166"/>
            <a:ext cx="73581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latin typeface="Bookman Old Style" pitchFamily="18" charset="0"/>
              </a:rPr>
              <a:t>Благодаря </a:t>
            </a:r>
            <a:r>
              <a:rPr lang="ru-RU" sz="3000" b="1" dirty="0" smtClean="0">
                <a:solidFill>
                  <a:srgbClr val="C00000"/>
                </a:solidFill>
                <a:latin typeface="Bookman Old Style" pitchFamily="18" charset="0"/>
              </a:rPr>
              <a:t>играм-головоломкам</a:t>
            </a:r>
            <a:r>
              <a:rPr lang="ru-RU" sz="3000" dirty="0" smtClean="0">
                <a:latin typeface="Bookman Old Style" pitchFamily="18" charset="0"/>
              </a:rPr>
              <a:t>, ребёнок получает возможность включиться в деятельность, в ходе которой могла бы проявиться его активность в рамках нестандартной, неоднозначной ситуации, когда необходимо обнаружить скрытые, «закодированные» пути решения поставленных задач.</a:t>
            </a:r>
            <a:endParaRPr lang="ru-RU" sz="3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214290"/>
            <a:ext cx="78581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Bookman Old Style" pitchFamily="18" charset="0"/>
              </a:rPr>
              <a:t>Появление у ребёнка способности к самоконтролю и саморегуляции своей деятельности значительно повышает уровень осознанности своих действий и поведения, что является важнейшим условием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интеллектуального развития ребёнка</a:t>
            </a:r>
            <a:r>
              <a:rPr lang="ru-RU" sz="2800" dirty="0" smtClean="0">
                <a:latin typeface="Bookman Old Style" pitchFamily="18" charset="0"/>
              </a:rPr>
              <a:t> старшего дошкольного возраста.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27650" name="AutoShape 2" descr="https://thumbs.dreamstime.com/z/bambini-che-giocano-con-il-puzzle-393034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D:\Documents and Settings\Бухгалтер\Рабочий стол\bambini-che-giocano-con-il-puzzle-39303428.jpg"/>
          <p:cNvPicPr>
            <a:picLocks noChangeAspect="1" noChangeArrowheads="1"/>
          </p:cNvPicPr>
          <p:nvPr/>
        </p:nvPicPr>
        <p:blipFill>
          <a:blip r:embed="rId3"/>
          <a:srcRect t="1767" b="8126"/>
          <a:stretch>
            <a:fillRect/>
          </a:stretch>
        </p:blipFill>
        <p:spPr bwMode="auto">
          <a:xfrm>
            <a:off x="3000364" y="3357514"/>
            <a:ext cx="4280591" cy="3500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42852"/>
            <a:ext cx="7429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Головоломки, направленные на решение конструктивных задач</a:t>
            </a:r>
          </a:p>
        </p:txBody>
      </p:sp>
      <p:pic>
        <p:nvPicPr>
          <p:cNvPr id="9217" name="Picture 1" descr="D:\Documents and Settings\Бухгалтер\Рабочий стол\7783-800x8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285860"/>
            <a:ext cx="3357586" cy="3357586"/>
          </a:xfrm>
          <a:prstGeom prst="rect">
            <a:avLst/>
          </a:prstGeom>
          <a:noFill/>
        </p:spPr>
      </p:pic>
      <p:pic>
        <p:nvPicPr>
          <p:cNvPr id="9218" name="Picture 2" descr="D:\Documents and Settings\Бухгалтер\Рабочий стол\img-nashe-oborudovanie-razvivayuschee-i-igrovoe-oborudovanie-logicheskie-igry-i-posobiya-kubiki-dlya-vseh-nabor1314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6458" y="1000108"/>
            <a:ext cx="4337542" cy="35242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5286388"/>
            <a:ext cx="25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Проволочные </a:t>
            </a:r>
          </a:p>
          <a:p>
            <a:r>
              <a:rPr lang="ru-RU" sz="2400" b="1" dirty="0" smtClean="0">
                <a:latin typeface="Bookman Old Style" pitchFamily="18" charset="0"/>
              </a:rPr>
              <a:t>головоломки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9219" name="Picture 3" descr="D:\Documents and Settings\Бухгалтер\Рабочий стол\91_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572008"/>
            <a:ext cx="3243331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0"/>
            <a:ext cx="7429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Головоломки, направленные на решение геометрических задач</a:t>
            </a:r>
          </a:p>
        </p:txBody>
      </p:sp>
      <p:pic>
        <p:nvPicPr>
          <p:cNvPr id="29698" name="Picture 2" descr="D:\Documents and Settings\Бухгалтер\Рабочий стол\266604966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428736"/>
            <a:ext cx="3619505" cy="27146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1142984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ТАНГРАМ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29699" name="Picture 3" descr="D:\Documents and Settings\Бухгалтер\Рабочий стол\4fca31b1a9b1a1f8f02cf9ad49c9b09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71" b="22857"/>
          <a:stretch>
            <a:fillRect/>
          </a:stretch>
        </p:blipFill>
        <p:spPr bwMode="auto">
          <a:xfrm>
            <a:off x="5572132" y="1571612"/>
            <a:ext cx="3357586" cy="23023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7818" y="1142984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КОЛУМБОВО ЯЙЦО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29700" name="Picture 4" descr="D:\Documents and Settings\Бухгалтер\Рабочий стол\МО уч.-деф. 29.03.2019\ИЗОГРАФЫ\изограф цифры\03labdr341310479923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 l="4722" t="25666" r="458"/>
          <a:stretch>
            <a:fillRect/>
          </a:stretch>
        </p:blipFill>
        <p:spPr bwMode="auto">
          <a:xfrm>
            <a:off x="4000496" y="4214818"/>
            <a:ext cx="4929222" cy="24827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8" y="4572008"/>
            <a:ext cx="2672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ЛАБИРИНТЫ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(графические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или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механические)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3/83/183/83183674_large___2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9" y="0"/>
            <a:ext cx="916231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214290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Bookman Old Style" pitchFamily="18" charset="0"/>
              </a:rPr>
              <a:t>В </a:t>
            </a:r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головоломках, направленных на решение конструктивных, геометрических задач</a:t>
            </a:r>
            <a:r>
              <a:rPr lang="ru-RU" sz="2800" dirty="0" smtClean="0">
                <a:latin typeface="Bookman Old Style" pitchFamily="18" charset="0"/>
              </a:rPr>
              <a:t>, решение предстаёт перед ребёнком в виде видимых и осязаемых вещей, что позволяет сопоставлять наглядно «задание» с «решением» и самому контролировать и проверять правильность своих действий. 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28674" name="AutoShape 2" descr="https://um-rebenok.ru/images/cms/data/import_files/e9/kubiki_slozhi_uzo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smekalkin.ru/upload/media/content/slozhi_uzor_nikiti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 descr="D:\Documents and Settings\Бухгалтер\Рабочий стол\slozhi_uzor_nikitina.jpg"/>
          <p:cNvPicPr>
            <a:picLocks noChangeAspect="1" noChangeArrowheads="1"/>
          </p:cNvPicPr>
          <p:nvPr/>
        </p:nvPicPr>
        <p:blipFill>
          <a:blip r:embed="rId3"/>
          <a:srcRect t="8594" b="9374"/>
          <a:stretch>
            <a:fillRect/>
          </a:stretch>
        </p:blipFill>
        <p:spPr bwMode="auto">
          <a:xfrm>
            <a:off x="5786446" y="4143380"/>
            <a:ext cx="3309226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436</Words>
  <PresentationFormat>Экран (4:3)</PresentationFormat>
  <Paragraphs>52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Бухгалтер</cp:lastModifiedBy>
  <cp:revision>114</cp:revision>
  <dcterms:modified xsi:type="dcterms:W3CDTF">2021-10-26T05:41:42Z</dcterms:modified>
</cp:coreProperties>
</file>