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4" r:id="rId3"/>
    <p:sldId id="263" r:id="rId4"/>
    <p:sldId id="257" r:id="rId5"/>
    <p:sldId id="264" r:id="rId6"/>
    <p:sldId id="265" r:id="rId7"/>
    <p:sldId id="270" r:id="rId8"/>
    <p:sldId id="266" r:id="rId9"/>
    <p:sldId id="286" r:id="rId10"/>
    <p:sldId id="267" r:id="rId11"/>
    <p:sldId id="268" r:id="rId12"/>
    <p:sldId id="260" r:id="rId13"/>
    <p:sldId id="261" r:id="rId14"/>
    <p:sldId id="262" r:id="rId15"/>
    <p:sldId id="271" r:id="rId16"/>
    <p:sldId id="287" r:id="rId17"/>
    <p:sldId id="259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66FC9-7F0D-4C0D-8C0E-855A41F402E3}" type="doc">
      <dgm:prSet loTypeId="urn:microsoft.com/office/officeart/2005/8/layout/list1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3BEA70B4-9F8A-496C-B731-993757D6555C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Bookman Old Style" pitchFamily="18" charset="0"/>
            </a:rPr>
            <a:t>Способствует формированию предпосылок универсальных учебных действий (личностных, регулятивных, коммуникативных, познавательных).</a:t>
          </a:r>
          <a:endParaRPr lang="ru-RU" sz="2400" dirty="0">
            <a:latin typeface="Bookman Old Style" pitchFamily="18" charset="0"/>
          </a:endParaRPr>
        </a:p>
      </dgm:t>
    </dgm:pt>
    <dgm:pt modelId="{7FA691F1-2131-4E27-91EC-EF47B174F2E0}" type="parTrans" cxnId="{951C24D6-6241-4F41-8C09-0F1DF109CFCF}">
      <dgm:prSet/>
      <dgm:spPr/>
      <dgm:t>
        <a:bodyPr/>
        <a:lstStyle/>
        <a:p>
          <a:endParaRPr lang="ru-RU"/>
        </a:p>
      </dgm:t>
    </dgm:pt>
    <dgm:pt modelId="{08ABD34D-EF93-42F7-8261-868D1BC18782}" type="sibTrans" cxnId="{951C24D6-6241-4F41-8C09-0F1DF109CFCF}">
      <dgm:prSet/>
      <dgm:spPr/>
      <dgm:t>
        <a:bodyPr/>
        <a:lstStyle/>
        <a:p>
          <a:endParaRPr lang="ru-RU"/>
        </a:p>
      </dgm:t>
    </dgm:pt>
    <dgm:pt modelId="{04E9A626-6FB9-47E6-9FD5-FAFE908D47A0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Bookman Old Style" pitchFamily="18" charset="0"/>
            </a:rPr>
            <a:t>Способствует развитию интеллектуально-творческих способностей детей дошкольного возраста.</a:t>
          </a:r>
          <a:endParaRPr lang="ru-RU" sz="2400" dirty="0">
            <a:latin typeface="Bookman Old Style" pitchFamily="18" charset="0"/>
          </a:endParaRPr>
        </a:p>
      </dgm:t>
    </dgm:pt>
    <dgm:pt modelId="{8CAF27A3-9E77-47CD-B130-DDD964DD521C}" type="parTrans" cxnId="{27174EE7-77FD-490C-8EBC-0C540EF7B3FE}">
      <dgm:prSet/>
      <dgm:spPr/>
      <dgm:t>
        <a:bodyPr/>
        <a:lstStyle/>
        <a:p>
          <a:endParaRPr lang="ru-RU"/>
        </a:p>
      </dgm:t>
    </dgm:pt>
    <dgm:pt modelId="{878E21C6-6CA8-49D6-92A6-AC4D4AB6E99C}" type="sibTrans" cxnId="{27174EE7-77FD-490C-8EBC-0C540EF7B3FE}">
      <dgm:prSet/>
      <dgm:spPr/>
      <dgm:t>
        <a:bodyPr/>
        <a:lstStyle/>
        <a:p>
          <a:endParaRPr lang="ru-RU"/>
        </a:p>
      </dgm:t>
    </dgm:pt>
    <dgm:pt modelId="{0A340DD8-AC05-469A-9F84-7E21064023FE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Bookman Old Style" pitchFamily="18" charset="0"/>
            </a:rPr>
            <a:t>Способствует развитию поисковой активности.</a:t>
          </a:r>
          <a:endParaRPr lang="ru-RU" sz="2400" dirty="0">
            <a:latin typeface="Bookman Old Style" pitchFamily="18" charset="0"/>
          </a:endParaRPr>
        </a:p>
      </dgm:t>
    </dgm:pt>
    <dgm:pt modelId="{DB11CDD9-173B-4318-A01B-8BB333A60FB7}" type="parTrans" cxnId="{A5E1DE90-0F6D-4DBD-9E0A-CCB41928AAED}">
      <dgm:prSet/>
      <dgm:spPr/>
      <dgm:t>
        <a:bodyPr/>
        <a:lstStyle/>
        <a:p>
          <a:endParaRPr lang="ru-RU"/>
        </a:p>
      </dgm:t>
    </dgm:pt>
    <dgm:pt modelId="{91739CD9-1161-46BB-AE59-13246F69355C}" type="sibTrans" cxnId="{A5E1DE90-0F6D-4DBD-9E0A-CCB41928AAED}">
      <dgm:prSet/>
      <dgm:spPr/>
      <dgm:t>
        <a:bodyPr/>
        <a:lstStyle/>
        <a:p>
          <a:endParaRPr lang="ru-RU"/>
        </a:p>
      </dgm:t>
    </dgm:pt>
    <dgm:pt modelId="{B537B270-C93C-488B-90C6-DD4849CC3E1F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Bookman Old Style" pitchFamily="18" charset="0"/>
            </a:rPr>
            <a:t>Способствует формированию навыков межличностного взаимодействия. </a:t>
          </a:r>
          <a:endParaRPr lang="ru-RU" sz="2400" dirty="0">
            <a:latin typeface="Bookman Old Style" pitchFamily="18" charset="0"/>
          </a:endParaRPr>
        </a:p>
      </dgm:t>
    </dgm:pt>
    <dgm:pt modelId="{F969D8FB-1C9F-4951-A227-6E804C2C5252}" type="parTrans" cxnId="{2F76CC25-11B3-4E58-8AA4-14B353D5114F}">
      <dgm:prSet/>
      <dgm:spPr/>
    </dgm:pt>
    <dgm:pt modelId="{6E004770-9E6E-4F45-87EF-5255A8BA9A51}" type="sibTrans" cxnId="{2F76CC25-11B3-4E58-8AA4-14B353D5114F}">
      <dgm:prSet/>
      <dgm:spPr/>
    </dgm:pt>
    <dgm:pt modelId="{8B6BC9E4-C5F2-4576-94B8-2581FE24AA9F}" type="pres">
      <dgm:prSet presAssocID="{DDB66FC9-7F0D-4C0D-8C0E-855A41F402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FA5233-CA53-4B13-80B8-7056AC728025}" type="pres">
      <dgm:prSet presAssocID="{3BEA70B4-9F8A-496C-B731-993757D6555C}" presName="parentLin" presStyleCnt="0"/>
      <dgm:spPr/>
    </dgm:pt>
    <dgm:pt modelId="{58C369B1-9323-4638-ACCF-F1E22AB8140D}" type="pres">
      <dgm:prSet presAssocID="{3BEA70B4-9F8A-496C-B731-993757D6555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2B1204D-B8BB-49A4-9C17-EC8BBE374878}" type="pres">
      <dgm:prSet presAssocID="{3BEA70B4-9F8A-496C-B731-993757D6555C}" presName="parentText" presStyleLbl="node1" presStyleIdx="0" presStyleCnt="4" custScaleX="142857" custScaleY="1386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6B420-769B-4905-B090-C07C0A180D46}" type="pres">
      <dgm:prSet presAssocID="{3BEA70B4-9F8A-496C-B731-993757D6555C}" presName="negativeSpace" presStyleCnt="0"/>
      <dgm:spPr/>
    </dgm:pt>
    <dgm:pt modelId="{B30E5560-CF60-4F9C-9FE5-D7F70F9389A0}" type="pres">
      <dgm:prSet presAssocID="{3BEA70B4-9F8A-496C-B731-993757D6555C}" presName="childText" presStyleLbl="conFgAcc1" presStyleIdx="0" presStyleCnt="4">
        <dgm:presLayoutVars>
          <dgm:bulletEnabled val="1"/>
        </dgm:presLayoutVars>
      </dgm:prSet>
      <dgm:spPr/>
    </dgm:pt>
    <dgm:pt modelId="{6310582B-C1FF-4ED1-BCD7-9ED8349465CE}" type="pres">
      <dgm:prSet presAssocID="{08ABD34D-EF93-42F7-8261-868D1BC18782}" presName="spaceBetweenRectangles" presStyleCnt="0"/>
      <dgm:spPr/>
    </dgm:pt>
    <dgm:pt modelId="{5A86D519-A781-4570-AF6D-6B7459E5F910}" type="pres">
      <dgm:prSet presAssocID="{04E9A626-6FB9-47E6-9FD5-FAFE908D47A0}" presName="parentLin" presStyleCnt="0"/>
      <dgm:spPr/>
    </dgm:pt>
    <dgm:pt modelId="{4EE0E76C-B174-4DDD-816D-C344D8834D53}" type="pres">
      <dgm:prSet presAssocID="{04E9A626-6FB9-47E6-9FD5-FAFE908D47A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8BEC50E-9DFB-40E1-A80E-6DBD8D1082A7}" type="pres">
      <dgm:prSet presAssocID="{04E9A626-6FB9-47E6-9FD5-FAFE908D47A0}" presName="parentText" presStyleLbl="node1" presStyleIdx="1" presStyleCnt="4" custScaleX="142857" custScaleY="1110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9960F-EF56-46F6-9B4A-30F5BF3D23AB}" type="pres">
      <dgm:prSet presAssocID="{04E9A626-6FB9-47E6-9FD5-FAFE908D47A0}" presName="negativeSpace" presStyleCnt="0"/>
      <dgm:spPr/>
    </dgm:pt>
    <dgm:pt modelId="{D7E64FC9-F28A-4AC1-B85B-26997E8AC6E9}" type="pres">
      <dgm:prSet presAssocID="{04E9A626-6FB9-47E6-9FD5-FAFE908D47A0}" presName="childText" presStyleLbl="conFgAcc1" presStyleIdx="1" presStyleCnt="4">
        <dgm:presLayoutVars>
          <dgm:bulletEnabled val="1"/>
        </dgm:presLayoutVars>
      </dgm:prSet>
      <dgm:spPr/>
    </dgm:pt>
    <dgm:pt modelId="{9CA417C3-C164-4479-82E4-C6C8409C3FF9}" type="pres">
      <dgm:prSet presAssocID="{878E21C6-6CA8-49D6-92A6-AC4D4AB6E99C}" presName="spaceBetweenRectangles" presStyleCnt="0"/>
      <dgm:spPr/>
    </dgm:pt>
    <dgm:pt modelId="{D5000987-C740-4CA6-8A11-5B71C2A7063D}" type="pres">
      <dgm:prSet presAssocID="{0A340DD8-AC05-469A-9F84-7E21064023FE}" presName="parentLin" presStyleCnt="0"/>
      <dgm:spPr/>
    </dgm:pt>
    <dgm:pt modelId="{6F3D0753-4891-487C-BA1F-086680330952}" type="pres">
      <dgm:prSet presAssocID="{0A340DD8-AC05-469A-9F84-7E21064023F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4B98240-5509-4960-87A0-AC9D0F67D4CF}" type="pres">
      <dgm:prSet presAssocID="{0A340DD8-AC05-469A-9F84-7E21064023FE}" presName="parentText" presStyleLbl="node1" presStyleIdx="2" presStyleCnt="4" custScaleX="142857" custScaleY="653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A72E4-7CE2-4A9C-A37A-DC8C3490CE85}" type="pres">
      <dgm:prSet presAssocID="{0A340DD8-AC05-469A-9F84-7E21064023FE}" presName="negativeSpace" presStyleCnt="0"/>
      <dgm:spPr/>
    </dgm:pt>
    <dgm:pt modelId="{E76CB3A4-DCE5-4A28-AAA7-58F5246BD746}" type="pres">
      <dgm:prSet presAssocID="{0A340DD8-AC05-469A-9F84-7E21064023FE}" presName="childText" presStyleLbl="conFgAcc1" presStyleIdx="2" presStyleCnt="4">
        <dgm:presLayoutVars>
          <dgm:bulletEnabled val="1"/>
        </dgm:presLayoutVars>
      </dgm:prSet>
      <dgm:spPr/>
    </dgm:pt>
    <dgm:pt modelId="{88539EAE-B055-4F30-A64B-7D246FD49588}" type="pres">
      <dgm:prSet presAssocID="{91739CD9-1161-46BB-AE59-13246F69355C}" presName="spaceBetweenRectangles" presStyleCnt="0"/>
      <dgm:spPr/>
    </dgm:pt>
    <dgm:pt modelId="{2CB050F1-23CD-47B0-8149-A1AF865C4C12}" type="pres">
      <dgm:prSet presAssocID="{B537B270-C93C-488B-90C6-DD4849CC3E1F}" presName="parentLin" presStyleCnt="0"/>
      <dgm:spPr/>
    </dgm:pt>
    <dgm:pt modelId="{10EEF6AA-D2C4-45C2-9605-78590A3907FC}" type="pres">
      <dgm:prSet presAssocID="{B537B270-C93C-488B-90C6-DD4849CC3E1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1C57684-B18F-4458-8999-9C64DEC9F945}" type="pres">
      <dgm:prSet presAssocID="{B537B270-C93C-488B-90C6-DD4849CC3E1F}" presName="parentText" presStyleLbl="node1" presStyleIdx="3" presStyleCnt="4" custScaleX="142857" custScaleY="901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54C38-1F63-4018-85BF-68289CAB9085}" type="pres">
      <dgm:prSet presAssocID="{B537B270-C93C-488B-90C6-DD4849CC3E1F}" presName="negativeSpace" presStyleCnt="0"/>
      <dgm:spPr/>
    </dgm:pt>
    <dgm:pt modelId="{A12C8678-FE6D-4852-91B6-BE8353DE6825}" type="pres">
      <dgm:prSet presAssocID="{B537B270-C93C-488B-90C6-DD4849CC3E1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D1813BB-0698-4050-B527-A3D9B5D291B8}" type="presOf" srcId="{04E9A626-6FB9-47E6-9FD5-FAFE908D47A0}" destId="{4EE0E76C-B174-4DDD-816D-C344D8834D53}" srcOrd="0" destOrd="0" presId="urn:microsoft.com/office/officeart/2005/8/layout/list1"/>
    <dgm:cxn modelId="{702D3FE0-27E7-4AA4-9BC4-4FBC4582A3F8}" type="presOf" srcId="{0A340DD8-AC05-469A-9F84-7E21064023FE}" destId="{6F3D0753-4891-487C-BA1F-086680330952}" srcOrd="0" destOrd="0" presId="urn:microsoft.com/office/officeart/2005/8/layout/list1"/>
    <dgm:cxn modelId="{2F15A53D-DC1B-46BE-B959-1372BF485674}" type="presOf" srcId="{3BEA70B4-9F8A-496C-B731-993757D6555C}" destId="{58C369B1-9323-4638-ACCF-F1E22AB8140D}" srcOrd="0" destOrd="0" presId="urn:microsoft.com/office/officeart/2005/8/layout/list1"/>
    <dgm:cxn modelId="{A82C48C7-DDE9-411F-B5D7-8009B3DBAA56}" type="presOf" srcId="{04E9A626-6FB9-47E6-9FD5-FAFE908D47A0}" destId="{E8BEC50E-9DFB-40E1-A80E-6DBD8D1082A7}" srcOrd="1" destOrd="0" presId="urn:microsoft.com/office/officeart/2005/8/layout/list1"/>
    <dgm:cxn modelId="{0B8916E6-03DA-42CC-861F-6C20F0B48FEA}" type="presOf" srcId="{DDB66FC9-7F0D-4C0D-8C0E-855A41F402E3}" destId="{8B6BC9E4-C5F2-4576-94B8-2581FE24AA9F}" srcOrd="0" destOrd="0" presId="urn:microsoft.com/office/officeart/2005/8/layout/list1"/>
    <dgm:cxn modelId="{951C24D6-6241-4F41-8C09-0F1DF109CFCF}" srcId="{DDB66FC9-7F0D-4C0D-8C0E-855A41F402E3}" destId="{3BEA70B4-9F8A-496C-B731-993757D6555C}" srcOrd="0" destOrd="0" parTransId="{7FA691F1-2131-4E27-91EC-EF47B174F2E0}" sibTransId="{08ABD34D-EF93-42F7-8261-868D1BC18782}"/>
    <dgm:cxn modelId="{514D6E86-D025-478F-AE9F-A9B6E06BBFF4}" type="presOf" srcId="{B537B270-C93C-488B-90C6-DD4849CC3E1F}" destId="{11C57684-B18F-4458-8999-9C64DEC9F945}" srcOrd="1" destOrd="0" presId="urn:microsoft.com/office/officeart/2005/8/layout/list1"/>
    <dgm:cxn modelId="{7C8D04DA-33E8-423F-B7A5-8DE7BAF77CE8}" type="presOf" srcId="{B537B270-C93C-488B-90C6-DD4849CC3E1F}" destId="{10EEF6AA-D2C4-45C2-9605-78590A3907FC}" srcOrd="0" destOrd="0" presId="urn:microsoft.com/office/officeart/2005/8/layout/list1"/>
    <dgm:cxn modelId="{2F76CC25-11B3-4E58-8AA4-14B353D5114F}" srcId="{DDB66FC9-7F0D-4C0D-8C0E-855A41F402E3}" destId="{B537B270-C93C-488B-90C6-DD4849CC3E1F}" srcOrd="3" destOrd="0" parTransId="{F969D8FB-1C9F-4951-A227-6E804C2C5252}" sibTransId="{6E004770-9E6E-4F45-87EF-5255A8BA9A51}"/>
    <dgm:cxn modelId="{A5E1DE90-0F6D-4DBD-9E0A-CCB41928AAED}" srcId="{DDB66FC9-7F0D-4C0D-8C0E-855A41F402E3}" destId="{0A340DD8-AC05-469A-9F84-7E21064023FE}" srcOrd="2" destOrd="0" parTransId="{DB11CDD9-173B-4318-A01B-8BB333A60FB7}" sibTransId="{91739CD9-1161-46BB-AE59-13246F69355C}"/>
    <dgm:cxn modelId="{02F23FE1-6674-4A30-839E-7A520859E7EC}" type="presOf" srcId="{0A340DD8-AC05-469A-9F84-7E21064023FE}" destId="{44B98240-5509-4960-87A0-AC9D0F67D4CF}" srcOrd="1" destOrd="0" presId="urn:microsoft.com/office/officeart/2005/8/layout/list1"/>
    <dgm:cxn modelId="{649EA535-112F-4C58-A825-0EB13857D0D4}" type="presOf" srcId="{3BEA70B4-9F8A-496C-B731-993757D6555C}" destId="{72B1204D-B8BB-49A4-9C17-EC8BBE374878}" srcOrd="1" destOrd="0" presId="urn:microsoft.com/office/officeart/2005/8/layout/list1"/>
    <dgm:cxn modelId="{27174EE7-77FD-490C-8EBC-0C540EF7B3FE}" srcId="{DDB66FC9-7F0D-4C0D-8C0E-855A41F402E3}" destId="{04E9A626-6FB9-47E6-9FD5-FAFE908D47A0}" srcOrd="1" destOrd="0" parTransId="{8CAF27A3-9E77-47CD-B130-DDD964DD521C}" sibTransId="{878E21C6-6CA8-49D6-92A6-AC4D4AB6E99C}"/>
    <dgm:cxn modelId="{FAA8C638-B475-41C6-A42E-C75C929121A5}" type="presParOf" srcId="{8B6BC9E4-C5F2-4576-94B8-2581FE24AA9F}" destId="{01FA5233-CA53-4B13-80B8-7056AC728025}" srcOrd="0" destOrd="0" presId="urn:microsoft.com/office/officeart/2005/8/layout/list1"/>
    <dgm:cxn modelId="{3F24837F-32C0-4868-B83E-E479B5BA24B8}" type="presParOf" srcId="{01FA5233-CA53-4B13-80B8-7056AC728025}" destId="{58C369B1-9323-4638-ACCF-F1E22AB8140D}" srcOrd="0" destOrd="0" presId="urn:microsoft.com/office/officeart/2005/8/layout/list1"/>
    <dgm:cxn modelId="{A35D589F-1E6C-4EF6-9A27-341C3E7F9332}" type="presParOf" srcId="{01FA5233-CA53-4B13-80B8-7056AC728025}" destId="{72B1204D-B8BB-49A4-9C17-EC8BBE374878}" srcOrd="1" destOrd="0" presId="urn:microsoft.com/office/officeart/2005/8/layout/list1"/>
    <dgm:cxn modelId="{4F3B7B55-27F8-47E6-96AC-83DCE83106A9}" type="presParOf" srcId="{8B6BC9E4-C5F2-4576-94B8-2581FE24AA9F}" destId="{6A66B420-769B-4905-B090-C07C0A180D46}" srcOrd="1" destOrd="0" presId="urn:microsoft.com/office/officeart/2005/8/layout/list1"/>
    <dgm:cxn modelId="{7F5C1C85-1EFD-432D-9601-2F13E2C6A157}" type="presParOf" srcId="{8B6BC9E4-C5F2-4576-94B8-2581FE24AA9F}" destId="{B30E5560-CF60-4F9C-9FE5-D7F70F9389A0}" srcOrd="2" destOrd="0" presId="urn:microsoft.com/office/officeart/2005/8/layout/list1"/>
    <dgm:cxn modelId="{16658970-EC8F-4F87-965A-ACA8B625B8E6}" type="presParOf" srcId="{8B6BC9E4-C5F2-4576-94B8-2581FE24AA9F}" destId="{6310582B-C1FF-4ED1-BCD7-9ED8349465CE}" srcOrd="3" destOrd="0" presId="urn:microsoft.com/office/officeart/2005/8/layout/list1"/>
    <dgm:cxn modelId="{B6C882D6-26F8-43DC-BBFD-09ABB1DB0969}" type="presParOf" srcId="{8B6BC9E4-C5F2-4576-94B8-2581FE24AA9F}" destId="{5A86D519-A781-4570-AF6D-6B7459E5F910}" srcOrd="4" destOrd="0" presId="urn:microsoft.com/office/officeart/2005/8/layout/list1"/>
    <dgm:cxn modelId="{499B1B95-9692-4EDA-8D44-3F4BBD2CAF06}" type="presParOf" srcId="{5A86D519-A781-4570-AF6D-6B7459E5F910}" destId="{4EE0E76C-B174-4DDD-816D-C344D8834D53}" srcOrd="0" destOrd="0" presId="urn:microsoft.com/office/officeart/2005/8/layout/list1"/>
    <dgm:cxn modelId="{687D1269-439A-4E30-980D-585572E0066B}" type="presParOf" srcId="{5A86D519-A781-4570-AF6D-6B7459E5F910}" destId="{E8BEC50E-9DFB-40E1-A80E-6DBD8D1082A7}" srcOrd="1" destOrd="0" presId="urn:microsoft.com/office/officeart/2005/8/layout/list1"/>
    <dgm:cxn modelId="{7BD9A11C-25B3-40FF-8D75-27B7BAB31D70}" type="presParOf" srcId="{8B6BC9E4-C5F2-4576-94B8-2581FE24AA9F}" destId="{7469960F-EF56-46F6-9B4A-30F5BF3D23AB}" srcOrd="5" destOrd="0" presId="urn:microsoft.com/office/officeart/2005/8/layout/list1"/>
    <dgm:cxn modelId="{3BE08ECB-7619-44CA-94B6-C59A8A68C08D}" type="presParOf" srcId="{8B6BC9E4-C5F2-4576-94B8-2581FE24AA9F}" destId="{D7E64FC9-F28A-4AC1-B85B-26997E8AC6E9}" srcOrd="6" destOrd="0" presId="urn:microsoft.com/office/officeart/2005/8/layout/list1"/>
    <dgm:cxn modelId="{0A0A2434-DE21-4D15-89E8-FE66B6004397}" type="presParOf" srcId="{8B6BC9E4-C5F2-4576-94B8-2581FE24AA9F}" destId="{9CA417C3-C164-4479-82E4-C6C8409C3FF9}" srcOrd="7" destOrd="0" presId="urn:microsoft.com/office/officeart/2005/8/layout/list1"/>
    <dgm:cxn modelId="{2897F330-1560-4E5F-8B02-7B3441B94DF2}" type="presParOf" srcId="{8B6BC9E4-C5F2-4576-94B8-2581FE24AA9F}" destId="{D5000987-C740-4CA6-8A11-5B71C2A7063D}" srcOrd="8" destOrd="0" presId="urn:microsoft.com/office/officeart/2005/8/layout/list1"/>
    <dgm:cxn modelId="{E55D9EB7-2B7D-4214-AACF-22F23833A6FB}" type="presParOf" srcId="{D5000987-C740-4CA6-8A11-5B71C2A7063D}" destId="{6F3D0753-4891-487C-BA1F-086680330952}" srcOrd="0" destOrd="0" presId="urn:microsoft.com/office/officeart/2005/8/layout/list1"/>
    <dgm:cxn modelId="{23EFC9EF-AC63-4AB6-B84B-4DC71B9D4848}" type="presParOf" srcId="{D5000987-C740-4CA6-8A11-5B71C2A7063D}" destId="{44B98240-5509-4960-87A0-AC9D0F67D4CF}" srcOrd="1" destOrd="0" presId="urn:microsoft.com/office/officeart/2005/8/layout/list1"/>
    <dgm:cxn modelId="{C59C1637-9580-44AB-A1B5-58EFC89A2C60}" type="presParOf" srcId="{8B6BC9E4-C5F2-4576-94B8-2581FE24AA9F}" destId="{370A72E4-7CE2-4A9C-A37A-DC8C3490CE85}" srcOrd="9" destOrd="0" presId="urn:microsoft.com/office/officeart/2005/8/layout/list1"/>
    <dgm:cxn modelId="{7D4191AC-25AD-4478-A5FE-70FBEF05EAB2}" type="presParOf" srcId="{8B6BC9E4-C5F2-4576-94B8-2581FE24AA9F}" destId="{E76CB3A4-DCE5-4A28-AAA7-58F5246BD746}" srcOrd="10" destOrd="0" presId="urn:microsoft.com/office/officeart/2005/8/layout/list1"/>
    <dgm:cxn modelId="{79413028-2EA7-4E2D-B340-076E2E4FCCAB}" type="presParOf" srcId="{8B6BC9E4-C5F2-4576-94B8-2581FE24AA9F}" destId="{88539EAE-B055-4F30-A64B-7D246FD49588}" srcOrd="11" destOrd="0" presId="urn:microsoft.com/office/officeart/2005/8/layout/list1"/>
    <dgm:cxn modelId="{C52D9AD1-2A7F-4262-9A25-559650214E8E}" type="presParOf" srcId="{8B6BC9E4-C5F2-4576-94B8-2581FE24AA9F}" destId="{2CB050F1-23CD-47B0-8149-A1AF865C4C12}" srcOrd="12" destOrd="0" presId="urn:microsoft.com/office/officeart/2005/8/layout/list1"/>
    <dgm:cxn modelId="{D9A2E912-8B64-400F-9F72-9E681473D7FD}" type="presParOf" srcId="{2CB050F1-23CD-47B0-8149-A1AF865C4C12}" destId="{10EEF6AA-D2C4-45C2-9605-78590A3907FC}" srcOrd="0" destOrd="0" presId="urn:microsoft.com/office/officeart/2005/8/layout/list1"/>
    <dgm:cxn modelId="{15AE5D97-BCB9-49EB-A178-DB00F132DB93}" type="presParOf" srcId="{2CB050F1-23CD-47B0-8149-A1AF865C4C12}" destId="{11C57684-B18F-4458-8999-9C64DEC9F945}" srcOrd="1" destOrd="0" presId="urn:microsoft.com/office/officeart/2005/8/layout/list1"/>
    <dgm:cxn modelId="{550C9F0C-F360-4789-92A2-213A4B779081}" type="presParOf" srcId="{8B6BC9E4-C5F2-4576-94B8-2581FE24AA9F}" destId="{83B54C38-1F63-4018-85BF-68289CAB9085}" srcOrd="13" destOrd="0" presId="urn:microsoft.com/office/officeart/2005/8/layout/list1"/>
    <dgm:cxn modelId="{619E0E5B-0544-46A6-A987-8C0FD248297B}" type="presParOf" srcId="{8B6BC9E4-C5F2-4576-94B8-2581FE24AA9F}" destId="{A12C8678-FE6D-4852-91B6-BE8353DE6825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F58D2C-BA39-4806-9D7F-0CE1962BB581}" type="doc">
      <dgm:prSet loTypeId="urn:microsoft.com/office/officeart/2005/8/layout/target3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44B0BBCF-250B-4430-BC8D-BA66E800C143}">
      <dgm:prSet phldrT="[Текст]" custT="1"/>
      <dgm:spPr/>
      <dgm:t>
        <a:bodyPr/>
        <a:lstStyle/>
        <a:p>
          <a:pPr algn="just"/>
          <a:r>
            <a:rPr lang="ru-RU" sz="2800" dirty="0" smtClean="0">
              <a:latin typeface="Bookman Old Style" pitchFamily="18" charset="0"/>
            </a:rPr>
            <a:t>Самостоятельная поисковая активность воспитанников.</a:t>
          </a:r>
          <a:endParaRPr lang="ru-RU" sz="2800" dirty="0">
            <a:latin typeface="Bookman Old Style" pitchFamily="18" charset="0"/>
          </a:endParaRPr>
        </a:p>
      </dgm:t>
    </dgm:pt>
    <dgm:pt modelId="{D52C6924-C157-4B87-83D7-096930AD2F10}" type="parTrans" cxnId="{999365FF-1434-4B72-AE88-1D45620C6F08}">
      <dgm:prSet/>
      <dgm:spPr/>
      <dgm:t>
        <a:bodyPr/>
        <a:lstStyle/>
        <a:p>
          <a:endParaRPr lang="ru-RU"/>
        </a:p>
      </dgm:t>
    </dgm:pt>
    <dgm:pt modelId="{63E9626E-5E5A-4536-8B10-9AABC53DFC4C}" type="sibTrans" cxnId="{999365FF-1434-4B72-AE88-1D45620C6F08}">
      <dgm:prSet/>
      <dgm:spPr/>
      <dgm:t>
        <a:bodyPr/>
        <a:lstStyle/>
        <a:p>
          <a:endParaRPr lang="ru-RU"/>
        </a:p>
      </dgm:t>
    </dgm:pt>
    <dgm:pt modelId="{FFBD03D3-6C82-430E-B986-0B69D31922F3}">
      <dgm:prSet phldrT="[Текст]" custT="1"/>
      <dgm:spPr/>
      <dgm:t>
        <a:bodyPr/>
        <a:lstStyle/>
        <a:p>
          <a:pPr algn="just"/>
          <a:r>
            <a:rPr lang="ru-RU" sz="2800" dirty="0" smtClean="0">
              <a:latin typeface="Bookman Old Style" pitchFamily="18" charset="0"/>
            </a:rPr>
            <a:t>Включение разных форм сотрудничества между детьми (работа в парах, малых группах)</a:t>
          </a:r>
          <a:endParaRPr lang="ru-RU" sz="2800" dirty="0">
            <a:latin typeface="Bookman Old Style" pitchFamily="18" charset="0"/>
          </a:endParaRPr>
        </a:p>
      </dgm:t>
    </dgm:pt>
    <dgm:pt modelId="{0F120F26-8D45-4EC9-9197-2C2C692C5F89}" type="parTrans" cxnId="{699C82A8-952D-4ED4-B888-0AB3AE6438A1}">
      <dgm:prSet/>
      <dgm:spPr/>
      <dgm:t>
        <a:bodyPr/>
        <a:lstStyle/>
        <a:p>
          <a:endParaRPr lang="ru-RU"/>
        </a:p>
      </dgm:t>
    </dgm:pt>
    <dgm:pt modelId="{76D9096B-B3B3-442D-BD73-DCFAE47D9E38}" type="sibTrans" cxnId="{699C82A8-952D-4ED4-B888-0AB3AE6438A1}">
      <dgm:prSet/>
      <dgm:spPr/>
      <dgm:t>
        <a:bodyPr/>
        <a:lstStyle/>
        <a:p>
          <a:endParaRPr lang="ru-RU"/>
        </a:p>
      </dgm:t>
    </dgm:pt>
    <dgm:pt modelId="{B08AE7EA-89E4-4FCC-B990-F68660056824}">
      <dgm:prSet phldrT="[Текст]" custT="1"/>
      <dgm:spPr/>
      <dgm:t>
        <a:bodyPr/>
        <a:lstStyle/>
        <a:p>
          <a:pPr algn="just"/>
          <a:r>
            <a:rPr lang="ru-RU" sz="2800" dirty="0" smtClean="0">
              <a:latin typeface="Bookman Old Style" pitchFamily="18" charset="0"/>
            </a:rPr>
            <a:t>Включение заданий на ориентировку в пространстве.</a:t>
          </a:r>
          <a:endParaRPr lang="ru-RU" sz="2800" dirty="0">
            <a:latin typeface="Bookman Old Style" pitchFamily="18" charset="0"/>
          </a:endParaRPr>
        </a:p>
      </dgm:t>
    </dgm:pt>
    <dgm:pt modelId="{E3A28552-9084-46F9-BF84-F61B5724287C}" type="parTrans" cxnId="{5FB3D7C4-8D64-4F56-AA62-3115F9D64BC1}">
      <dgm:prSet/>
      <dgm:spPr/>
      <dgm:t>
        <a:bodyPr/>
        <a:lstStyle/>
        <a:p>
          <a:endParaRPr lang="ru-RU"/>
        </a:p>
      </dgm:t>
    </dgm:pt>
    <dgm:pt modelId="{66A17DFC-DEC3-4DF0-AFF0-A9B0382CF72A}" type="sibTrans" cxnId="{5FB3D7C4-8D64-4F56-AA62-3115F9D64BC1}">
      <dgm:prSet/>
      <dgm:spPr/>
      <dgm:t>
        <a:bodyPr/>
        <a:lstStyle/>
        <a:p>
          <a:endParaRPr lang="ru-RU"/>
        </a:p>
      </dgm:t>
    </dgm:pt>
    <dgm:pt modelId="{E5BD8768-002C-4DC5-9FCC-727B4933C5AB}">
      <dgm:prSet phldrT="[Текст]" custT="1"/>
      <dgm:spPr/>
      <dgm:t>
        <a:bodyPr/>
        <a:lstStyle/>
        <a:p>
          <a:pPr algn="just"/>
          <a:r>
            <a:rPr lang="ru-RU" sz="2800" dirty="0" smtClean="0">
              <a:latin typeface="Bookman Old Style" pitchFamily="18" charset="0"/>
            </a:rPr>
            <a:t>Работа со схемой / картой / маршрутным листом.</a:t>
          </a:r>
          <a:endParaRPr lang="ru-RU" sz="2800" dirty="0">
            <a:latin typeface="Bookman Old Style" pitchFamily="18" charset="0"/>
          </a:endParaRPr>
        </a:p>
      </dgm:t>
    </dgm:pt>
    <dgm:pt modelId="{1637C486-5CC9-420D-87C8-1E4F3B052980}" type="parTrans" cxnId="{BE4C5F5C-4076-458A-AC21-603E609E9D1E}">
      <dgm:prSet/>
      <dgm:spPr/>
      <dgm:t>
        <a:bodyPr/>
        <a:lstStyle/>
        <a:p>
          <a:endParaRPr lang="ru-RU"/>
        </a:p>
      </dgm:t>
    </dgm:pt>
    <dgm:pt modelId="{0B3B67D3-84FE-498C-A56F-CF285879DAD5}" type="sibTrans" cxnId="{BE4C5F5C-4076-458A-AC21-603E609E9D1E}">
      <dgm:prSet/>
      <dgm:spPr/>
      <dgm:t>
        <a:bodyPr/>
        <a:lstStyle/>
        <a:p>
          <a:endParaRPr lang="ru-RU"/>
        </a:p>
      </dgm:t>
    </dgm:pt>
    <dgm:pt modelId="{0447FF3F-64A0-41FF-AF8B-EDF84B2FB8D0}" type="pres">
      <dgm:prSet presAssocID="{23F58D2C-BA39-4806-9D7F-0CE1962BB58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918299-A948-4CC7-94B5-9069E5E76ABD}" type="pres">
      <dgm:prSet presAssocID="{44B0BBCF-250B-4430-BC8D-BA66E800C143}" presName="circle1" presStyleLbl="node1" presStyleIdx="0" presStyleCnt="4" custScaleY="123762"/>
      <dgm:spPr/>
    </dgm:pt>
    <dgm:pt modelId="{FF42A58A-2654-43F4-8FA6-1A4BC7B5F153}" type="pres">
      <dgm:prSet presAssocID="{44B0BBCF-250B-4430-BC8D-BA66E800C143}" presName="space" presStyleCnt="0"/>
      <dgm:spPr/>
    </dgm:pt>
    <dgm:pt modelId="{F1A06516-1DEA-4E93-8A2D-4048A323EC19}" type="pres">
      <dgm:prSet presAssocID="{44B0BBCF-250B-4430-BC8D-BA66E800C143}" presName="rect1" presStyleLbl="alignAcc1" presStyleIdx="0" presStyleCnt="4" custLinFactNeighborX="510" custLinFactNeighborY="-13526"/>
      <dgm:spPr/>
      <dgm:t>
        <a:bodyPr/>
        <a:lstStyle/>
        <a:p>
          <a:endParaRPr lang="ru-RU"/>
        </a:p>
      </dgm:t>
    </dgm:pt>
    <dgm:pt modelId="{3155EC11-97FC-4554-8FFB-0A25EC9A638F}" type="pres">
      <dgm:prSet presAssocID="{FFBD03D3-6C82-430E-B986-0B69D31922F3}" presName="vertSpace2" presStyleLbl="node1" presStyleIdx="0" presStyleCnt="4"/>
      <dgm:spPr/>
    </dgm:pt>
    <dgm:pt modelId="{F2D5C066-A137-49F6-9DE5-9EE71132D4F4}" type="pres">
      <dgm:prSet presAssocID="{FFBD03D3-6C82-430E-B986-0B69D31922F3}" presName="circle2" presStyleLbl="node1" presStyleIdx="1" presStyleCnt="4"/>
      <dgm:spPr/>
    </dgm:pt>
    <dgm:pt modelId="{9A4DE6E3-EE39-492B-992D-FF298B757C44}" type="pres">
      <dgm:prSet presAssocID="{FFBD03D3-6C82-430E-B986-0B69D31922F3}" presName="rect2" presStyleLbl="alignAcc1" presStyleIdx="1" presStyleCnt="4" custScaleY="135530" custLinFactNeighborX="510" custLinFactNeighborY="6887"/>
      <dgm:spPr/>
      <dgm:t>
        <a:bodyPr/>
        <a:lstStyle/>
        <a:p>
          <a:endParaRPr lang="ru-RU"/>
        </a:p>
      </dgm:t>
    </dgm:pt>
    <dgm:pt modelId="{4483E8CB-00FA-49C0-9012-65075968B1C0}" type="pres">
      <dgm:prSet presAssocID="{B08AE7EA-89E4-4FCC-B990-F68660056824}" presName="vertSpace3" presStyleLbl="node1" presStyleIdx="1" presStyleCnt="4"/>
      <dgm:spPr/>
    </dgm:pt>
    <dgm:pt modelId="{5BA62368-287C-4E5C-AB9E-37B0777CB649}" type="pres">
      <dgm:prSet presAssocID="{B08AE7EA-89E4-4FCC-B990-F68660056824}" presName="circle3" presStyleLbl="node1" presStyleIdx="2" presStyleCnt="4"/>
      <dgm:spPr/>
    </dgm:pt>
    <dgm:pt modelId="{D83795E5-0F14-4D6F-B880-CBD7F5DC0F95}" type="pres">
      <dgm:prSet presAssocID="{B08AE7EA-89E4-4FCC-B990-F68660056824}" presName="rect3" presStyleLbl="alignAcc1" presStyleIdx="2" presStyleCnt="4" custScaleY="111635" custLinFactNeighborX="510" custLinFactNeighborY="17235"/>
      <dgm:spPr/>
      <dgm:t>
        <a:bodyPr/>
        <a:lstStyle/>
        <a:p>
          <a:endParaRPr lang="ru-RU"/>
        </a:p>
      </dgm:t>
    </dgm:pt>
    <dgm:pt modelId="{14A98B67-A913-4E65-98AF-F433B3705B19}" type="pres">
      <dgm:prSet presAssocID="{E5BD8768-002C-4DC5-9FCC-727B4933C5AB}" presName="vertSpace4" presStyleLbl="node1" presStyleIdx="2" presStyleCnt="4"/>
      <dgm:spPr/>
    </dgm:pt>
    <dgm:pt modelId="{373FF4C1-BFDC-4DDA-9D2B-272210071494}" type="pres">
      <dgm:prSet presAssocID="{E5BD8768-002C-4DC5-9FCC-727B4933C5AB}" presName="circle4" presStyleLbl="node1" presStyleIdx="3" presStyleCnt="4"/>
      <dgm:spPr/>
    </dgm:pt>
    <dgm:pt modelId="{CA6B784C-5958-443D-B916-D237E39C8198}" type="pres">
      <dgm:prSet presAssocID="{E5BD8768-002C-4DC5-9FCC-727B4933C5AB}" presName="rect4" presStyleLbl="alignAcc1" presStyleIdx="3" presStyleCnt="4" custScaleY="77859" custLinFactNeighborY="38841"/>
      <dgm:spPr/>
      <dgm:t>
        <a:bodyPr/>
        <a:lstStyle/>
        <a:p>
          <a:endParaRPr lang="ru-RU"/>
        </a:p>
      </dgm:t>
    </dgm:pt>
    <dgm:pt modelId="{986595E8-A402-4360-A73A-2801C083D5AC}" type="pres">
      <dgm:prSet presAssocID="{44B0BBCF-250B-4430-BC8D-BA66E800C14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395F6-27A0-4248-A381-67572F1AAA84}" type="pres">
      <dgm:prSet presAssocID="{FFBD03D3-6C82-430E-B986-0B69D31922F3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B9399-9013-4E91-9CDD-9B0B9B3AB76E}" type="pres">
      <dgm:prSet presAssocID="{B08AE7EA-89E4-4FCC-B990-F68660056824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C3F07-76CD-4142-90C8-DEE929228233}" type="pres">
      <dgm:prSet presAssocID="{E5BD8768-002C-4DC5-9FCC-727B4933C5AB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365FF-1434-4B72-AE88-1D45620C6F08}" srcId="{23F58D2C-BA39-4806-9D7F-0CE1962BB581}" destId="{44B0BBCF-250B-4430-BC8D-BA66E800C143}" srcOrd="0" destOrd="0" parTransId="{D52C6924-C157-4B87-83D7-096930AD2F10}" sibTransId="{63E9626E-5E5A-4536-8B10-9AABC53DFC4C}"/>
    <dgm:cxn modelId="{F65DF1BC-BD72-4E69-ADED-BC3F8A70EA98}" type="presOf" srcId="{E5BD8768-002C-4DC5-9FCC-727B4933C5AB}" destId="{CA6B784C-5958-443D-B916-D237E39C8198}" srcOrd="0" destOrd="0" presId="urn:microsoft.com/office/officeart/2005/8/layout/target3"/>
    <dgm:cxn modelId="{699C82A8-952D-4ED4-B888-0AB3AE6438A1}" srcId="{23F58D2C-BA39-4806-9D7F-0CE1962BB581}" destId="{FFBD03D3-6C82-430E-B986-0B69D31922F3}" srcOrd="1" destOrd="0" parTransId="{0F120F26-8D45-4EC9-9197-2C2C692C5F89}" sibTransId="{76D9096B-B3B3-442D-BD73-DCFAE47D9E38}"/>
    <dgm:cxn modelId="{5208BF08-9308-4DB5-BF14-1E068267D144}" type="presOf" srcId="{FFBD03D3-6C82-430E-B986-0B69D31922F3}" destId="{9A4DE6E3-EE39-492B-992D-FF298B757C44}" srcOrd="0" destOrd="0" presId="urn:microsoft.com/office/officeart/2005/8/layout/target3"/>
    <dgm:cxn modelId="{046FA522-7D01-4B60-9497-0F6A789FCE8E}" type="presOf" srcId="{B08AE7EA-89E4-4FCC-B990-F68660056824}" destId="{98AB9399-9013-4E91-9CDD-9B0B9B3AB76E}" srcOrd="1" destOrd="0" presId="urn:microsoft.com/office/officeart/2005/8/layout/target3"/>
    <dgm:cxn modelId="{E92EB43A-B884-414B-BA6C-B95F324056A7}" type="presOf" srcId="{44B0BBCF-250B-4430-BC8D-BA66E800C143}" destId="{986595E8-A402-4360-A73A-2801C083D5AC}" srcOrd="1" destOrd="0" presId="urn:microsoft.com/office/officeart/2005/8/layout/target3"/>
    <dgm:cxn modelId="{4EC7EB0F-4980-4F05-9974-0FCF4F979DEC}" type="presOf" srcId="{E5BD8768-002C-4DC5-9FCC-727B4933C5AB}" destId="{C25C3F07-76CD-4142-90C8-DEE929228233}" srcOrd="1" destOrd="0" presId="urn:microsoft.com/office/officeart/2005/8/layout/target3"/>
    <dgm:cxn modelId="{CA01E39F-AEA5-4B71-908C-A48AA2898596}" type="presOf" srcId="{B08AE7EA-89E4-4FCC-B990-F68660056824}" destId="{D83795E5-0F14-4D6F-B880-CBD7F5DC0F95}" srcOrd="0" destOrd="0" presId="urn:microsoft.com/office/officeart/2005/8/layout/target3"/>
    <dgm:cxn modelId="{20C3FFAD-24AB-495D-B910-304C96EE4D69}" type="presOf" srcId="{FFBD03D3-6C82-430E-B986-0B69D31922F3}" destId="{152395F6-27A0-4248-A381-67572F1AAA84}" srcOrd="1" destOrd="0" presId="urn:microsoft.com/office/officeart/2005/8/layout/target3"/>
    <dgm:cxn modelId="{5FB3D7C4-8D64-4F56-AA62-3115F9D64BC1}" srcId="{23F58D2C-BA39-4806-9D7F-0CE1962BB581}" destId="{B08AE7EA-89E4-4FCC-B990-F68660056824}" srcOrd="2" destOrd="0" parTransId="{E3A28552-9084-46F9-BF84-F61B5724287C}" sibTransId="{66A17DFC-DEC3-4DF0-AFF0-A9B0382CF72A}"/>
    <dgm:cxn modelId="{BE4C5F5C-4076-458A-AC21-603E609E9D1E}" srcId="{23F58D2C-BA39-4806-9D7F-0CE1962BB581}" destId="{E5BD8768-002C-4DC5-9FCC-727B4933C5AB}" srcOrd="3" destOrd="0" parTransId="{1637C486-5CC9-420D-87C8-1E4F3B052980}" sibTransId="{0B3B67D3-84FE-498C-A56F-CF285879DAD5}"/>
    <dgm:cxn modelId="{6454DAF1-4E28-4306-B9AA-4D2CECD57B67}" type="presOf" srcId="{23F58D2C-BA39-4806-9D7F-0CE1962BB581}" destId="{0447FF3F-64A0-41FF-AF8B-EDF84B2FB8D0}" srcOrd="0" destOrd="0" presId="urn:microsoft.com/office/officeart/2005/8/layout/target3"/>
    <dgm:cxn modelId="{B9AAABDF-BED2-4397-8577-322FE53E541E}" type="presOf" srcId="{44B0BBCF-250B-4430-BC8D-BA66E800C143}" destId="{F1A06516-1DEA-4E93-8A2D-4048A323EC19}" srcOrd="0" destOrd="0" presId="urn:microsoft.com/office/officeart/2005/8/layout/target3"/>
    <dgm:cxn modelId="{784207CD-B65F-4CF2-A62C-2CA0BBE30A24}" type="presParOf" srcId="{0447FF3F-64A0-41FF-AF8B-EDF84B2FB8D0}" destId="{73918299-A948-4CC7-94B5-9069E5E76ABD}" srcOrd="0" destOrd="0" presId="urn:microsoft.com/office/officeart/2005/8/layout/target3"/>
    <dgm:cxn modelId="{19879962-7C51-4E0A-AA12-9D31DE16EA05}" type="presParOf" srcId="{0447FF3F-64A0-41FF-AF8B-EDF84B2FB8D0}" destId="{FF42A58A-2654-43F4-8FA6-1A4BC7B5F153}" srcOrd="1" destOrd="0" presId="urn:microsoft.com/office/officeart/2005/8/layout/target3"/>
    <dgm:cxn modelId="{641702F1-1E79-4DCD-8B47-FA2DEF72BECB}" type="presParOf" srcId="{0447FF3F-64A0-41FF-AF8B-EDF84B2FB8D0}" destId="{F1A06516-1DEA-4E93-8A2D-4048A323EC19}" srcOrd="2" destOrd="0" presId="urn:microsoft.com/office/officeart/2005/8/layout/target3"/>
    <dgm:cxn modelId="{C7C28D8A-1E27-4F4B-B83C-3F3EF61D06CD}" type="presParOf" srcId="{0447FF3F-64A0-41FF-AF8B-EDF84B2FB8D0}" destId="{3155EC11-97FC-4554-8FFB-0A25EC9A638F}" srcOrd="3" destOrd="0" presId="urn:microsoft.com/office/officeart/2005/8/layout/target3"/>
    <dgm:cxn modelId="{1D09CD7F-D426-400A-BDDB-6CB11CB137B8}" type="presParOf" srcId="{0447FF3F-64A0-41FF-AF8B-EDF84B2FB8D0}" destId="{F2D5C066-A137-49F6-9DE5-9EE71132D4F4}" srcOrd="4" destOrd="0" presId="urn:microsoft.com/office/officeart/2005/8/layout/target3"/>
    <dgm:cxn modelId="{6224083B-2684-40AC-97EA-B65828F29862}" type="presParOf" srcId="{0447FF3F-64A0-41FF-AF8B-EDF84B2FB8D0}" destId="{9A4DE6E3-EE39-492B-992D-FF298B757C44}" srcOrd="5" destOrd="0" presId="urn:microsoft.com/office/officeart/2005/8/layout/target3"/>
    <dgm:cxn modelId="{6C5FA200-C710-4624-9916-FE4609896F94}" type="presParOf" srcId="{0447FF3F-64A0-41FF-AF8B-EDF84B2FB8D0}" destId="{4483E8CB-00FA-49C0-9012-65075968B1C0}" srcOrd="6" destOrd="0" presId="urn:microsoft.com/office/officeart/2005/8/layout/target3"/>
    <dgm:cxn modelId="{590EAD3B-5353-4E17-BA2D-52729EF47CAB}" type="presParOf" srcId="{0447FF3F-64A0-41FF-AF8B-EDF84B2FB8D0}" destId="{5BA62368-287C-4E5C-AB9E-37B0777CB649}" srcOrd="7" destOrd="0" presId="urn:microsoft.com/office/officeart/2005/8/layout/target3"/>
    <dgm:cxn modelId="{AF530AFB-AD82-41C4-9841-5851007CE9F4}" type="presParOf" srcId="{0447FF3F-64A0-41FF-AF8B-EDF84B2FB8D0}" destId="{D83795E5-0F14-4D6F-B880-CBD7F5DC0F95}" srcOrd="8" destOrd="0" presId="urn:microsoft.com/office/officeart/2005/8/layout/target3"/>
    <dgm:cxn modelId="{1D179239-5AEF-474C-84E0-04073AFEB1AA}" type="presParOf" srcId="{0447FF3F-64A0-41FF-AF8B-EDF84B2FB8D0}" destId="{14A98B67-A913-4E65-98AF-F433B3705B19}" srcOrd="9" destOrd="0" presId="urn:microsoft.com/office/officeart/2005/8/layout/target3"/>
    <dgm:cxn modelId="{0CF2FE5D-0B39-4D6B-8256-09AFE685FF5A}" type="presParOf" srcId="{0447FF3F-64A0-41FF-AF8B-EDF84B2FB8D0}" destId="{373FF4C1-BFDC-4DDA-9D2B-272210071494}" srcOrd="10" destOrd="0" presId="urn:microsoft.com/office/officeart/2005/8/layout/target3"/>
    <dgm:cxn modelId="{7EE36400-BB96-4D70-B31C-7BC3627F5014}" type="presParOf" srcId="{0447FF3F-64A0-41FF-AF8B-EDF84B2FB8D0}" destId="{CA6B784C-5958-443D-B916-D237E39C8198}" srcOrd="11" destOrd="0" presId="urn:microsoft.com/office/officeart/2005/8/layout/target3"/>
    <dgm:cxn modelId="{97AFCB63-2FC7-45A3-888C-4C8D7B78DA0E}" type="presParOf" srcId="{0447FF3F-64A0-41FF-AF8B-EDF84B2FB8D0}" destId="{986595E8-A402-4360-A73A-2801C083D5AC}" srcOrd="12" destOrd="0" presId="urn:microsoft.com/office/officeart/2005/8/layout/target3"/>
    <dgm:cxn modelId="{E982730C-7724-4C08-9160-0F64FB37D9AF}" type="presParOf" srcId="{0447FF3F-64A0-41FF-AF8B-EDF84B2FB8D0}" destId="{152395F6-27A0-4248-A381-67572F1AAA84}" srcOrd="13" destOrd="0" presId="urn:microsoft.com/office/officeart/2005/8/layout/target3"/>
    <dgm:cxn modelId="{BDE980FB-BFE4-43F0-B7E7-51F11B763E29}" type="presParOf" srcId="{0447FF3F-64A0-41FF-AF8B-EDF84B2FB8D0}" destId="{98AB9399-9013-4E91-9CDD-9B0B9B3AB76E}" srcOrd="14" destOrd="0" presId="urn:microsoft.com/office/officeart/2005/8/layout/target3"/>
    <dgm:cxn modelId="{AF5A2B8E-2C5F-48DD-83E9-92E7C05DA7C1}" type="presParOf" srcId="{0447FF3F-64A0-41FF-AF8B-EDF84B2FB8D0}" destId="{C25C3F07-76CD-4142-90C8-DEE929228233}" srcOrd="15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E5560-CF60-4F9C-9FE5-D7F70F9389A0}">
      <dsp:nvSpPr>
        <dsp:cNvPr id="0" name=""/>
        <dsp:cNvSpPr/>
      </dsp:nvSpPr>
      <dsp:spPr>
        <a:xfrm>
          <a:off x="0" y="836288"/>
          <a:ext cx="7572428" cy="75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1204D-B8BB-49A4-9C17-EC8BBE374878}">
      <dsp:nvSpPr>
        <dsp:cNvPr id="0" name=""/>
        <dsp:cNvSpPr/>
      </dsp:nvSpPr>
      <dsp:spPr>
        <a:xfrm>
          <a:off x="360503" y="50903"/>
          <a:ext cx="7210068" cy="122818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354" tIns="0" rIns="20035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Bookman Old Style" pitchFamily="18" charset="0"/>
            </a:rPr>
            <a:t>Способствует формированию предпосылок универсальных учебных действий (личностных, регулятивных, коммуникативных, познавательных).</a:t>
          </a:r>
          <a:endParaRPr lang="ru-RU" sz="2400" kern="1200" dirty="0">
            <a:latin typeface="Bookman Old Style" pitchFamily="18" charset="0"/>
          </a:endParaRPr>
        </a:p>
      </dsp:txBody>
      <dsp:txXfrm>
        <a:off x="420458" y="110858"/>
        <a:ext cx="7090158" cy="1108275"/>
      </dsp:txXfrm>
    </dsp:sp>
    <dsp:sp modelId="{D7E64FC9-F28A-4AC1-B85B-26997E8AC6E9}">
      <dsp:nvSpPr>
        <dsp:cNvPr id="0" name=""/>
        <dsp:cNvSpPr/>
      </dsp:nvSpPr>
      <dsp:spPr>
        <a:xfrm>
          <a:off x="0" y="2295009"/>
          <a:ext cx="7572428" cy="75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EC50E-9DFB-40E1-A80E-6DBD8D1082A7}">
      <dsp:nvSpPr>
        <dsp:cNvPr id="0" name=""/>
        <dsp:cNvSpPr/>
      </dsp:nvSpPr>
      <dsp:spPr>
        <a:xfrm>
          <a:off x="360503" y="1754288"/>
          <a:ext cx="7210068" cy="983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354" tIns="0" rIns="20035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Bookman Old Style" pitchFamily="18" charset="0"/>
            </a:rPr>
            <a:t>Способствует развитию интеллектуально-творческих способностей детей дошкольного возраста.</a:t>
          </a:r>
          <a:endParaRPr lang="ru-RU" sz="2400" kern="1200" dirty="0">
            <a:latin typeface="Bookman Old Style" pitchFamily="18" charset="0"/>
          </a:endParaRPr>
        </a:p>
      </dsp:txBody>
      <dsp:txXfrm>
        <a:off x="408514" y="1802299"/>
        <a:ext cx="7114046" cy="887498"/>
      </dsp:txXfrm>
    </dsp:sp>
    <dsp:sp modelId="{E76CB3A4-DCE5-4A28-AAA7-58F5246BD746}">
      <dsp:nvSpPr>
        <dsp:cNvPr id="0" name=""/>
        <dsp:cNvSpPr/>
      </dsp:nvSpPr>
      <dsp:spPr>
        <a:xfrm>
          <a:off x="0" y="3348896"/>
          <a:ext cx="7572428" cy="75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98240-5509-4960-87A0-AC9D0F67D4CF}">
      <dsp:nvSpPr>
        <dsp:cNvPr id="0" name=""/>
        <dsp:cNvSpPr/>
      </dsp:nvSpPr>
      <dsp:spPr>
        <a:xfrm>
          <a:off x="360503" y="3213009"/>
          <a:ext cx="7210068" cy="5786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354" tIns="0" rIns="20035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Bookman Old Style" pitchFamily="18" charset="0"/>
            </a:rPr>
            <a:t>Способствует развитию поисковой активности.</a:t>
          </a:r>
          <a:endParaRPr lang="ru-RU" sz="2400" kern="1200" dirty="0">
            <a:latin typeface="Bookman Old Style" pitchFamily="18" charset="0"/>
          </a:endParaRPr>
        </a:p>
      </dsp:txBody>
      <dsp:txXfrm>
        <a:off x="388752" y="3241258"/>
        <a:ext cx="7153570" cy="522188"/>
      </dsp:txXfrm>
    </dsp:sp>
    <dsp:sp modelId="{A12C8678-FE6D-4852-91B6-BE8353DE6825}">
      <dsp:nvSpPr>
        <dsp:cNvPr id="0" name=""/>
        <dsp:cNvSpPr/>
      </dsp:nvSpPr>
      <dsp:spPr>
        <a:xfrm>
          <a:off x="0" y="4622384"/>
          <a:ext cx="7572428" cy="75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57684-B18F-4458-8999-9C64DEC9F945}">
      <dsp:nvSpPr>
        <dsp:cNvPr id="0" name=""/>
        <dsp:cNvSpPr/>
      </dsp:nvSpPr>
      <dsp:spPr>
        <a:xfrm>
          <a:off x="360503" y="4266896"/>
          <a:ext cx="7210068" cy="79828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354" tIns="0" rIns="20035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Bookman Old Style" pitchFamily="18" charset="0"/>
            </a:rPr>
            <a:t>Способствует формированию навыков межличностного взаимодействия. </a:t>
          </a:r>
          <a:endParaRPr lang="ru-RU" sz="2400" kern="1200" dirty="0">
            <a:latin typeface="Bookman Old Style" pitchFamily="18" charset="0"/>
          </a:endParaRPr>
        </a:p>
      </dsp:txBody>
      <dsp:txXfrm>
        <a:off x="399472" y="4305865"/>
        <a:ext cx="7132130" cy="720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18299-A948-4CC7-94B5-9069E5E76ABD}">
      <dsp:nvSpPr>
        <dsp:cNvPr id="0" name=""/>
        <dsp:cNvSpPr/>
      </dsp:nvSpPr>
      <dsp:spPr>
        <a:xfrm>
          <a:off x="0" y="-3880"/>
          <a:ext cx="5143536" cy="636574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A06516-1DEA-4E93-8A2D-4048A323EC19}">
      <dsp:nvSpPr>
        <dsp:cNvPr id="0" name=""/>
        <dsp:cNvSpPr/>
      </dsp:nvSpPr>
      <dsp:spPr>
        <a:xfrm>
          <a:off x="2571768" y="0"/>
          <a:ext cx="6000791" cy="51435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ookman Old Style" pitchFamily="18" charset="0"/>
            </a:rPr>
            <a:t>Самостоятельная поисковая активность воспитанников.</a:t>
          </a:r>
          <a:endParaRPr lang="ru-RU" sz="2800" kern="1200" dirty="0">
            <a:latin typeface="Bookman Old Style" pitchFamily="18" charset="0"/>
          </a:endParaRPr>
        </a:p>
      </dsp:txBody>
      <dsp:txXfrm>
        <a:off x="2571768" y="0"/>
        <a:ext cx="6000791" cy="1093001"/>
      </dsp:txXfrm>
    </dsp:sp>
    <dsp:sp modelId="{F2D5C066-A137-49F6-9DE5-9EE71132D4F4}">
      <dsp:nvSpPr>
        <dsp:cNvPr id="0" name=""/>
        <dsp:cNvSpPr/>
      </dsp:nvSpPr>
      <dsp:spPr>
        <a:xfrm>
          <a:off x="675089" y="1700224"/>
          <a:ext cx="3793357" cy="379335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4DE6E3-EE39-492B-992D-FF298B757C44}">
      <dsp:nvSpPr>
        <dsp:cNvPr id="0" name=""/>
        <dsp:cNvSpPr/>
      </dsp:nvSpPr>
      <dsp:spPr>
        <a:xfrm>
          <a:off x="2571768" y="1216844"/>
          <a:ext cx="6000791" cy="51411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ookman Old Style" pitchFamily="18" charset="0"/>
            </a:rPr>
            <a:t>Включение разных форм сотрудничества между детьми (работа в парах, малых группах)</a:t>
          </a:r>
          <a:endParaRPr lang="ru-RU" sz="2800" kern="1200" dirty="0">
            <a:latin typeface="Bookman Old Style" pitchFamily="18" charset="0"/>
          </a:endParaRPr>
        </a:p>
      </dsp:txBody>
      <dsp:txXfrm>
        <a:off x="2571768" y="1216844"/>
        <a:ext cx="6000791" cy="1481344"/>
      </dsp:txXfrm>
    </dsp:sp>
    <dsp:sp modelId="{5BA62368-287C-4E5C-AB9E-37B0777CB649}">
      <dsp:nvSpPr>
        <dsp:cNvPr id="0" name=""/>
        <dsp:cNvSpPr/>
      </dsp:nvSpPr>
      <dsp:spPr>
        <a:xfrm>
          <a:off x="1350178" y="2793225"/>
          <a:ext cx="2443179" cy="244317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3795E5-0F14-4D6F-B880-CBD7F5DC0F95}">
      <dsp:nvSpPr>
        <dsp:cNvPr id="0" name=""/>
        <dsp:cNvSpPr/>
      </dsp:nvSpPr>
      <dsp:spPr>
        <a:xfrm>
          <a:off x="2571768" y="3072175"/>
          <a:ext cx="6000791" cy="27274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ookman Old Style" pitchFamily="18" charset="0"/>
            </a:rPr>
            <a:t>Включение заданий на ориентировку в пространстве.</a:t>
          </a:r>
          <a:endParaRPr lang="ru-RU" sz="2800" kern="1200" dirty="0">
            <a:latin typeface="Bookman Old Style" pitchFamily="18" charset="0"/>
          </a:endParaRPr>
        </a:p>
      </dsp:txBody>
      <dsp:txXfrm>
        <a:off x="2571768" y="3072175"/>
        <a:ext cx="6000791" cy="1220172"/>
      </dsp:txXfrm>
    </dsp:sp>
    <dsp:sp modelId="{373FF4C1-BFDC-4DDA-9D2B-272210071494}">
      <dsp:nvSpPr>
        <dsp:cNvPr id="0" name=""/>
        <dsp:cNvSpPr/>
      </dsp:nvSpPr>
      <dsp:spPr>
        <a:xfrm>
          <a:off x="2025267" y="3886227"/>
          <a:ext cx="1093001" cy="109300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6B784C-5958-443D-B916-D237E39C8198}">
      <dsp:nvSpPr>
        <dsp:cNvPr id="0" name=""/>
        <dsp:cNvSpPr/>
      </dsp:nvSpPr>
      <dsp:spPr>
        <a:xfrm>
          <a:off x="2571768" y="4431760"/>
          <a:ext cx="6000791" cy="850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ookman Old Style" pitchFamily="18" charset="0"/>
            </a:rPr>
            <a:t>Работа со схемой / картой / маршрутным листом.</a:t>
          </a:r>
          <a:endParaRPr lang="ru-RU" sz="2800" kern="1200" dirty="0">
            <a:latin typeface="Bookman Old Style" pitchFamily="18" charset="0"/>
          </a:endParaRPr>
        </a:p>
      </dsp:txBody>
      <dsp:txXfrm>
        <a:off x="2571768" y="4431760"/>
        <a:ext cx="6000791" cy="850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D9A3B-73C0-4E29-BCEA-B92D401B0CDD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C5C55-4961-4E84-A66B-99C32E13B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267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C5C55-4961-4E84-A66B-99C32E13BB3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  <a:endParaRPr lang="ru-RU" sz="800" kern="12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043608" y="404665"/>
            <a:ext cx="7833360" cy="4939529"/>
            <a:chOff x="1405317" y="42765"/>
            <a:chExt cx="6892219" cy="664260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05317" y="973641"/>
              <a:ext cx="6892219" cy="5711726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5400" b="1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Monotype Corsiva" pitchFamily="66" charset="0"/>
                </a:rPr>
                <a:t>Квест</a:t>
              </a:r>
              <a:r>
                <a:rPr lang="ru-RU" sz="54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Monotype Corsiva" pitchFamily="66" charset="0"/>
                </a:rPr>
                <a:t> – как  одна из форм организации образовательной деятельности с детьми дошкольного возраста.</a:t>
              </a:r>
              <a:endPara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72447" y="42765"/>
              <a:ext cx="5084703" cy="762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dirty="0" smtClean="0">
                  <a:solidFill>
                    <a:prstClr val="black"/>
                  </a:solidFill>
                  <a:latin typeface="Book Antiqua" pitchFamily="18" charset="0"/>
                </a:rPr>
                <a:t>Муниципальное дошкольное образовательное учреждение «Детский сад № 215»</a:t>
              </a:r>
              <a:endParaRPr lang="ru-RU" sz="2000" dirty="0">
                <a:solidFill>
                  <a:prstClr val="black"/>
                </a:solidFill>
                <a:latin typeface="Book Antiqua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285853" y="5500702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Book Antiqua" pitchFamily="18" charset="0"/>
              </a:rPr>
              <a:t>МАСТЕР-КЛАСС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Book Antiqua" pitchFamily="18" charset="0"/>
              </a:rPr>
              <a:t>17 апреля 2018 г.</a:t>
            </a:r>
            <a:endParaRPr lang="ru-RU" sz="2400" b="1" i="1" dirty="0">
              <a:solidFill>
                <a:prstClr val="black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Подготовительная работа 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571604" y="1142984"/>
            <a:ext cx="428628" cy="78581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2643174" y="1142984"/>
            <a:ext cx="428628" cy="78581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786182" y="1142984"/>
            <a:ext cx="428628" cy="78581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786446" y="1142984"/>
            <a:ext cx="428628" cy="78581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858016" y="1142984"/>
            <a:ext cx="428628" cy="78581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858148" y="1142984"/>
            <a:ext cx="428628" cy="78581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85852" y="2285992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По планированию, разработке и организации образовательного квеста.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2285992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Формирование у воспитанников умений, необходимых для «прохождения» квеста.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4929198"/>
            <a:ext cx="5072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Анализ индивидуально-психологических особенностей воспитанников и их возможностей. 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Подготовительная работа с воспитанниками 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1214422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400" dirty="0" smtClean="0">
                <a:latin typeface="Bookman Old Style" pitchFamily="18" charset="0"/>
              </a:rPr>
              <a:t> Формирование пространственных представлений.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Bookman Old Style" pitchFamily="18" charset="0"/>
              </a:rPr>
              <a:t> Формирование навыков сотрудничества.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Bookman Old Style" pitchFamily="18" charset="0"/>
              </a:rPr>
              <a:t> Формирование способности к наглядному моделированию при ознакомлении с пространственными отношениями.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8194" name="Picture 2" descr="https://im0-tub-ru.yandex.net/i?id=267c4a178ca065adc36faf9e949e0eb8-l&amp;n=13"/>
          <p:cNvPicPr>
            <a:picLocks noChangeAspect="1" noChangeArrowheads="1"/>
          </p:cNvPicPr>
          <p:nvPr/>
        </p:nvPicPr>
        <p:blipFill>
          <a:blip r:embed="rId2"/>
          <a:srcRect t="9869" b="19642"/>
          <a:stretch>
            <a:fillRect/>
          </a:stretch>
        </p:blipFill>
        <p:spPr bwMode="auto">
          <a:xfrm>
            <a:off x="2357422" y="3571876"/>
            <a:ext cx="4929222" cy="3055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2290" y="1988840"/>
            <a:ext cx="3587742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Bookman Old Style" pitchFamily="18" charset="0"/>
              </a:rPr>
              <a:t>Пространственная ориентировка</a:t>
            </a:r>
            <a:r>
              <a:rPr lang="ru-RU" sz="2400" dirty="0">
                <a:latin typeface="Bookman Old Style" pitchFamily="18" charset="0"/>
              </a:rPr>
              <a:t> – оценка расстояния, размера, формы предметов, взаиморасположение предметов и их положение относительно человека</a:t>
            </a:r>
            <a:r>
              <a:rPr lang="ru-RU" sz="2400" dirty="0" smtClean="0">
                <a:latin typeface="Bookman Old Style" pitchFamily="18" charset="0"/>
              </a:rPr>
              <a:t>.</a:t>
            </a:r>
          </a:p>
          <a:p>
            <a:pPr algn="just"/>
            <a:endParaRPr lang="ru-RU" sz="900" dirty="0" smtClean="0">
              <a:latin typeface="Bookman Old Style" pitchFamily="18" charset="0"/>
            </a:endParaRPr>
          </a:p>
        </p:txBody>
      </p:sp>
      <p:pic>
        <p:nvPicPr>
          <p:cNvPr id="2050" name="Picture 2" descr="http://www.kraskizhizni.com/images/img15/kak-nauchit-orientirovats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19" t="3349" r="7101" b="-1"/>
          <a:stretch/>
        </p:blipFill>
        <p:spPr bwMode="auto">
          <a:xfrm>
            <a:off x="5004048" y="3429000"/>
            <a:ext cx="3926943" cy="3074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404664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Формирование пространственных представлений у детей дошкольного возраста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5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Формирование навыков сотрудничества у детей дошкольного возраста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499" y="155679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Bookman Old Style" pitchFamily="18" charset="0"/>
              </a:rPr>
              <a:t>Сотрудничество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– согласованная, совместная ценностно-значимая для участников деятельность, приводящая к достижению общих целей и результатов.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4870" y="3122566"/>
            <a:ext cx="74876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Формы сотрудничества:</a:t>
            </a:r>
          </a:p>
          <a:p>
            <a:pPr marL="457200" indent="-457200" algn="just">
              <a:buAutoNum type="arabicPeriod"/>
            </a:pPr>
            <a:r>
              <a:rPr lang="ru-RU" sz="2300" dirty="0" smtClean="0">
                <a:latin typeface="Bookman Old Style" pitchFamily="18" charset="0"/>
              </a:rPr>
              <a:t>Совместно-индивидуальная </a:t>
            </a:r>
            <a:r>
              <a:rPr lang="ru-RU" sz="2300" dirty="0">
                <a:latin typeface="Bookman Old Style" pitchFamily="18" charset="0"/>
              </a:rPr>
              <a:t>деятельность  </a:t>
            </a:r>
            <a:r>
              <a:rPr lang="ru-RU" sz="2300" dirty="0" smtClean="0">
                <a:latin typeface="Bookman Old Style" pitchFamily="18" charset="0"/>
              </a:rPr>
              <a:t>(каждый ребенок-участник выполняет </a:t>
            </a:r>
            <a:r>
              <a:rPr lang="ru-RU" sz="2300" dirty="0">
                <a:latin typeface="Bookman Old Style" pitchFamily="18" charset="0"/>
              </a:rPr>
              <a:t>свою часть общей </a:t>
            </a:r>
            <a:r>
              <a:rPr lang="ru-RU" sz="2300" dirty="0" smtClean="0">
                <a:latin typeface="Bookman Old Style" pitchFamily="18" charset="0"/>
              </a:rPr>
              <a:t>работы </a:t>
            </a:r>
            <a:r>
              <a:rPr lang="ru-RU" sz="2300" dirty="0">
                <a:latin typeface="Bookman Old Style" pitchFamily="18" charset="0"/>
              </a:rPr>
              <a:t>индивидуально</a:t>
            </a:r>
            <a:r>
              <a:rPr lang="ru-RU" sz="2300" dirty="0" smtClean="0">
                <a:latin typeface="Bookman Old Style" pitchFamily="18" charset="0"/>
              </a:rPr>
              <a:t>).</a:t>
            </a:r>
            <a:endParaRPr lang="ru-RU" sz="2300" dirty="0">
              <a:latin typeface="Bookman Old Style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300" dirty="0" smtClean="0">
                <a:latin typeface="Bookman Old Style" pitchFamily="18" charset="0"/>
              </a:rPr>
              <a:t>Совместно-последовательная деятельность (используется принцип «конвейера»).</a:t>
            </a:r>
          </a:p>
          <a:p>
            <a:pPr marL="457200" indent="-457200" algn="just">
              <a:buAutoNum type="arabicPeriod"/>
            </a:pPr>
            <a:r>
              <a:rPr lang="ru-RU" sz="2300" dirty="0">
                <a:latin typeface="Bookman Old Style" pitchFamily="18" charset="0"/>
              </a:rPr>
              <a:t>Совместно-взаимодействующая деятельность </a:t>
            </a:r>
            <a:r>
              <a:rPr lang="ru-RU" sz="2300" dirty="0" smtClean="0">
                <a:latin typeface="Bookman Old Style" pitchFamily="18" charset="0"/>
              </a:rPr>
              <a:t>(совместное планирование, координация, реализация </a:t>
            </a:r>
            <a:r>
              <a:rPr lang="ru-RU" sz="2300" dirty="0">
                <a:latin typeface="Bookman Old Style" pitchFamily="18" charset="0"/>
              </a:rPr>
              <a:t>и </a:t>
            </a:r>
            <a:r>
              <a:rPr lang="ru-RU" sz="2300" dirty="0" smtClean="0">
                <a:latin typeface="Bookman Old Style" pitchFamily="18" charset="0"/>
              </a:rPr>
              <a:t>оценка деятельности).</a:t>
            </a:r>
          </a:p>
        </p:txBody>
      </p:sp>
    </p:spTree>
    <p:extLst>
      <p:ext uri="{BB962C8B-B14F-4D97-AF65-F5344CB8AC3E}">
        <p14:creationId xmlns="" xmlns:p14="http://schemas.microsoft.com/office/powerpoint/2010/main" val="32213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89" y="428603"/>
            <a:ext cx="73581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Формирование умения делиться на пары или малые группы (команды): 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Bookman Old Style" pitchFamily="18" charset="0"/>
              </a:rPr>
              <a:t>по заданному снованию –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от простого к сложному;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явное или скрытое;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время / место / совокупность,</a:t>
            </a:r>
          </a:p>
          <a:p>
            <a:r>
              <a:rPr lang="ru-RU" sz="2400" dirty="0" smtClean="0">
                <a:latin typeface="Bookman Old Style" pitchFamily="18" charset="0"/>
              </a:rPr>
              <a:t>2) самостоятельно выбирая классификационный признак.</a:t>
            </a:r>
          </a:p>
        </p:txBody>
      </p:sp>
      <p:pic>
        <p:nvPicPr>
          <p:cNvPr id="3074" name="Picture 2" descr="https://im0-tub-ru.yandex.net/i?id=59166f05e5a9ebf211d2808e31bdb0bd&amp;n=33&amp;h=215&amp;w=287"/>
          <p:cNvPicPr>
            <a:picLocks noChangeAspect="1" noChangeArrowheads="1"/>
          </p:cNvPicPr>
          <p:nvPr/>
        </p:nvPicPr>
        <p:blipFill>
          <a:blip r:embed="rId2"/>
          <a:srcRect l="12148" t="13513" r="14964" b="24324"/>
          <a:stretch>
            <a:fillRect/>
          </a:stretch>
        </p:blipFill>
        <p:spPr bwMode="auto">
          <a:xfrm>
            <a:off x="5786446" y="3429000"/>
            <a:ext cx="2214578" cy="1414869"/>
          </a:xfrm>
          <a:prstGeom prst="rect">
            <a:avLst/>
          </a:prstGeom>
          <a:noFill/>
        </p:spPr>
      </p:pic>
      <p:pic>
        <p:nvPicPr>
          <p:cNvPr id="3076" name="Picture 4" descr="http://stockfresh.com/files/i/iserg/m/31/1308215_stock-photo-conceptual-image-of-teamwork-isolated-3d-on-wh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89736"/>
            <a:ext cx="3786214" cy="2839660"/>
          </a:xfrm>
          <a:prstGeom prst="rect">
            <a:avLst/>
          </a:prstGeom>
          <a:noFill/>
        </p:spPr>
      </p:pic>
      <p:pic>
        <p:nvPicPr>
          <p:cNvPr id="3078" name="Picture 6" descr="http://www.brocku.ca/blogs/futurestudents/files/2014/10/puzzle-wor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929198"/>
            <a:ext cx="2643206" cy="1646841"/>
          </a:xfrm>
          <a:prstGeom prst="rect">
            <a:avLst/>
          </a:prstGeom>
          <a:noFill/>
        </p:spPr>
      </p:pic>
      <p:sp>
        <p:nvSpPr>
          <p:cNvPr id="6" name="Стрелка влево 5"/>
          <p:cNvSpPr/>
          <p:nvPr/>
        </p:nvSpPr>
        <p:spPr>
          <a:xfrm rot="9336350">
            <a:off x="4207599" y="4099791"/>
            <a:ext cx="1272412" cy="586049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1529415">
            <a:off x="4190812" y="5199481"/>
            <a:ext cx="1272412" cy="586049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18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75724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Формирование способности к наглядному моделированию при ознакомлении с пространственными отношениями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Ознакомление с графическим планом пространства с минимальным количеством предметов (3), расположенных на значительном расстоянии друг от друга в наиболее «информативных» точках (середина, угол), к пространству, заполненному в принципе неограниченным количеством предметов, расположенных в самом различном порядке.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Включение в схему нескольких одинаковых предметов (прямоугольные столы), расположенных в различных точках пространства, а также разных предметов с одинаковой проективной формой и величиной.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Ориентировка в пространстве по готовой схеме.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Самостоятельное составление схем детьми совместно с педагогом.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Составление плана пространства по памяти.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ferad.ru/kniga-dlya-pedagoga-defektologa-strebeleva-e-a-v2/37025_html_m6aaefe34.jpg"/>
          <p:cNvPicPr>
            <a:picLocks noChangeAspect="1" noChangeArrowheads="1"/>
          </p:cNvPicPr>
          <p:nvPr/>
        </p:nvPicPr>
        <p:blipFill>
          <a:blip r:embed="rId2"/>
          <a:srcRect r="16666" b="37224"/>
          <a:stretch>
            <a:fillRect/>
          </a:stretch>
        </p:blipFill>
        <p:spPr bwMode="auto">
          <a:xfrm>
            <a:off x="1500166" y="357166"/>
            <a:ext cx="6226386" cy="3429024"/>
          </a:xfrm>
          <a:prstGeom prst="rect">
            <a:avLst/>
          </a:prstGeom>
          <a:noFill/>
        </p:spPr>
      </p:pic>
      <p:pic>
        <p:nvPicPr>
          <p:cNvPr id="2052" name="Picture 4" descr="http://referad.ru/kniga-dlya-pedagoga-defektologa-strebeleva-e-a-v2/37025_html_m6aaefe34.jpg"/>
          <p:cNvPicPr>
            <a:picLocks noChangeAspect="1" noChangeArrowheads="1"/>
          </p:cNvPicPr>
          <p:nvPr/>
        </p:nvPicPr>
        <p:blipFill>
          <a:blip r:embed="rId2"/>
          <a:srcRect l="49517" t="62776" r="2173"/>
          <a:stretch>
            <a:fillRect/>
          </a:stretch>
        </p:blipFill>
        <p:spPr bwMode="auto">
          <a:xfrm>
            <a:off x="2786050" y="4143380"/>
            <a:ext cx="4000528" cy="2253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857232"/>
            <a:ext cx="757242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latin typeface="Bookman Old Style" pitchFamily="18" charset="0"/>
              </a:rPr>
              <a:t>- развивать умение составлять схемы пути передвижения на территории и вокруг детского сада;</a:t>
            </a:r>
          </a:p>
          <a:p>
            <a:pPr algn="just"/>
            <a:r>
              <a:rPr lang="ru-RU" sz="2300" dirty="0" smtClean="0">
                <a:latin typeface="Bookman Old Style" pitchFamily="18" charset="0"/>
              </a:rPr>
              <a:t>- учить передвигаться в пространстве, ориентируясь по схеме и плану (маршрута) пути, обозначая в речи направление своего движения;</a:t>
            </a:r>
          </a:p>
          <a:p>
            <a:pPr algn="just"/>
            <a:r>
              <a:rPr lang="ru-RU" sz="2300" dirty="0" smtClean="0">
                <a:latin typeface="Bookman Old Style" pitchFamily="18" charset="0"/>
              </a:rPr>
              <a:t>- обучать самостоятельному составлению планов различных помещений, умению соотносить их с реальным пространством и отмечать на плане места расположения предметов;</a:t>
            </a:r>
          </a:p>
          <a:p>
            <a:pPr algn="just"/>
            <a:r>
              <a:rPr lang="ru-RU" sz="2300" dirty="0" smtClean="0">
                <a:latin typeface="Bookman Old Style" pitchFamily="18" charset="0"/>
              </a:rPr>
              <a:t>- закреплять умение обозначать в речи расположение предметов в реальном пространстве;</a:t>
            </a:r>
          </a:p>
          <a:p>
            <a:pPr algn="just"/>
            <a:r>
              <a:rPr lang="ru-RU" sz="2300" dirty="0" smtClean="0">
                <a:latin typeface="Bookman Old Style" pitchFamily="18" charset="0"/>
              </a:rPr>
              <a:t>-учить «читать» схемы, / карты / маршрутные листы.</a:t>
            </a:r>
            <a:endParaRPr lang="ru-RU" sz="23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496" y="357166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Задачи: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564904"/>
            <a:ext cx="580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7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85728"/>
            <a:ext cx="7643866" cy="6286544"/>
          </a:xfrm>
        </p:spPr>
        <p:txBody>
          <a:bodyPr/>
          <a:lstStyle/>
          <a:p>
            <a:pPr algn="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ФГОС ДО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Пункт 1.4.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Основные принципы дошкольного образования:</a:t>
            </a:r>
          </a:p>
          <a:p>
            <a:pPr marL="457200" indent="-457200" algn="just">
              <a:spcBef>
                <a:spcPts val="0"/>
              </a:spcBef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полноценное проживание ребенком всех этапов детства,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обогащение (амплификация) детского развития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spcBef>
                <a:spcPts val="0"/>
              </a:spcBef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построение образовательной деятельности на основе индивидуальных особенностей каждого ребенка, при котором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сам ребенок становится субъектом 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spcBef>
                <a:spcPts val="0"/>
              </a:spcBef>
              <a:buAutoNum type="arabicParenR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содействие и сотрудничество детей и взрослых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признание ребенка полноценным участником (субъектом) образовательных отношений;</a:t>
            </a:r>
          </a:p>
          <a:p>
            <a:pPr marL="457200" indent="-457200" algn="just">
              <a:spcBef>
                <a:spcPts val="0"/>
              </a:spcBef>
              <a:buAutoNum type="arabicParenR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поддержка детской инициативы и активности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spcBef>
                <a:spcPts val="0"/>
              </a:spcBef>
              <a:buAutoNum type="arabicParenR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формирование познавательных интересов и познавательных действий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 в разных видах деятельности…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357166"/>
            <a:ext cx="266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КВЕСТ-ИГРА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214414" y="928670"/>
          <a:ext cx="757242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642918"/>
            <a:ext cx="7488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Квест</a:t>
            </a:r>
            <a:r>
              <a:rPr lang="ru-RU" sz="2400" dirty="0" smtClean="0">
                <a:latin typeface="Bookman Old Style" pitchFamily="18" charset="0"/>
              </a:rPr>
              <a:t> (квестор) – от латинского слова </a:t>
            </a:r>
            <a:r>
              <a:rPr lang="en-US" sz="2400" dirty="0" err="1" smtClean="0">
                <a:latin typeface="Bookman Old Style" pitchFamily="18" charset="0"/>
              </a:rPr>
              <a:t>quaero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– ищу, разыскиваю, веду следствие.</a:t>
            </a:r>
          </a:p>
          <a:p>
            <a:pPr algn="just"/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1026" name="Picture 2" descr="http://rio-center.in.ua/wp-content/uploads/2015/07/666104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143116"/>
            <a:ext cx="3384376" cy="3389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7290" y="2071678"/>
            <a:ext cx="3571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Квест</a:t>
            </a:r>
            <a:r>
              <a:rPr lang="ru-RU" sz="2400" dirty="0" smtClean="0">
                <a:latin typeface="Bookman Old Style" pitchFamily="18" charset="0"/>
              </a:rPr>
              <a:t> - это игра-приключение, в которой участники должны решать определённые задачи для продвижения по сюжету и для достижения конкретной цели.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142984"/>
            <a:ext cx="2286016" cy="142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Цели и задачи квеста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1142984"/>
            <a:ext cx="2357454" cy="142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Целевая аудитория и количество участников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1142984"/>
            <a:ext cx="2286016" cy="142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Сюжет и форма квеста (сценарий)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2857496"/>
            <a:ext cx="2428892" cy="1500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Пространство и ресурсы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4714884"/>
            <a:ext cx="2786082" cy="15001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Количество помощников, организаторов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4714884"/>
            <a:ext cx="2786082" cy="15001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Мотивация детей на участие в </a:t>
            </a:r>
            <a:r>
              <a:rPr lang="ru-RU" sz="2000" b="1" dirty="0" err="1" smtClean="0">
                <a:latin typeface="Bookman Old Style" pitchFamily="18" charset="0"/>
              </a:rPr>
              <a:t>квесте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357166"/>
            <a:ext cx="5589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Этапы организации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квест-игры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3306" y="357166"/>
            <a:ext cx="2500330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КВЕСТ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357298"/>
            <a:ext cx="2286016" cy="1071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Линейный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1357298"/>
            <a:ext cx="2571768" cy="1071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Штурмовой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1357298"/>
            <a:ext cx="2286016" cy="1071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Кольцевой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643182"/>
            <a:ext cx="2357454" cy="3857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Игра построена по цепочке: разгадав одно задание, участники получают следующее, и так до тех пор, пока не пройдут весь маршрут.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2643182"/>
            <a:ext cx="2500330" cy="3857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Игроки получают основное задание и перечень точек с подсказками, но при этом самостоятельно выбирают пути решения задач.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2643182"/>
            <a:ext cx="2357454" cy="3857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Представляет собой тот же «линейный» </a:t>
            </a:r>
            <a:r>
              <a:rPr lang="ru-RU" sz="2000" dirty="0" err="1" smtClean="0">
                <a:latin typeface="Bookman Old Style" pitchFamily="18" charset="0"/>
              </a:rPr>
              <a:t>квест</a:t>
            </a:r>
            <a:r>
              <a:rPr lang="ru-RU" sz="2000" dirty="0" smtClean="0">
                <a:latin typeface="Bookman Old Style" pitchFamily="18" charset="0"/>
              </a:rPr>
              <a:t>, но замкнутый в круг. Команды стартуют с разных точек, которые будут для них финишными.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0430" y="428604"/>
            <a:ext cx="2500330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КВЕСТ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642918"/>
            <a:ext cx="2214578" cy="19288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развивается познавательная активность и поисковая мотивация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642918"/>
            <a:ext cx="2714644" cy="29289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формируется умение устанавливать причинно-следственные связи, выстраивать логическую цепь рассуждений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1785926"/>
            <a:ext cx="2357454" cy="23574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развивается умение использовать наглядные модели и схемы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4429132"/>
            <a:ext cx="2643206" cy="19288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формируется пространственная ориентировка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4429132"/>
            <a:ext cx="2643206" cy="19288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обогащается социальный опыт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643438" y="1285860"/>
            <a:ext cx="357190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181586">
            <a:off x="3357554" y="1285860"/>
            <a:ext cx="357190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889001">
            <a:off x="5786446" y="1285860"/>
            <a:ext cx="357190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617056">
            <a:off x="6204234" y="3692967"/>
            <a:ext cx="357190" cy="59019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36603">
            <a:off x="2916550" y="3653515"/>
            <a:ext cx="357190" cy="64983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285728"/>
          <a:ext cx="857256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964.jpg"/>
          <p:cNvPicPr>
            <a:picLocks noChangeAspect="1"/>
          </p:cNvPicPr>
          <p:nvPr/>
        </p:nvPicPr>
        <p:blipFill>
          <a:blip r:embed="rId2" cstate="print"/>
          <a:srcRect t="6154" r="4615" b="11794"/>
          <a:stretch>
            <a:fillRect/>
          </a:stretch>
        </p:blipFill>
        <p:spPr>
          <a:xfrm>
            <a:off x="857224" y="285728"/>
            <a:ext cx="442915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1965.jpg"/>
          <p:cNvPicPr>
            <a:picLocks noChangeAspect="1"/>
          </p:cNvPicPr>
          <p:nvPr/>
        </p:nvPicPr>
        <p:blipFill>
          <a:blip r:embed="rId3" cstate="print"/>
          <a:srcRect l="31875"/>
          <a:stretch>
            <a:fillRect/>
          </a:stretch>
        </p:blipFill>
        <p:spPr>
          <a:xfrm>
            <a:off x="5857884" y="285728"/>
            <a:ext cx="2595549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19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143248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MG_19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500438"/>
            <a:ext cx="333377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о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080"/>
      </a:accent1>
      <a:accent2>
        <a:srgbClr val="990000"/>
      </a:accent2>
      <a:accent3>
        <a:srgbClr val="FFFF00"/>
      </a:accent3>
      <a:accent4>
        <a:srgbClr val="006600"/>
      </a:accent4>
      <a:accent5>
        <a:srgbClr val="0000FF"/>
      </a:accent5>
      <a:accent6>
        <a:srgbClr val="FF0000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711</Words>
  <Application>Microsoft Office PowerPoint</Application>
  <PresentationFormat>Экран (4:3)</PresentationFormat>
  <Paragraphs>79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Бухгалтер</cp:lastModifiedBy>
  <cp:revision>112</cp:revision>
  <dcterms:created xsi:type="dcterms:W3CDTF">2014-11-22T17:16:34Z</dcterms:created>
  <dcterms:modified xsi:type="dcterms:W3CDTF">2018-04-18T08:52:22Z</dcterms:modified>
</cp:coreProperties>
</file>