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8" r:id="rId3"/>
    <p:sldId id="258" r:id="rId4"/>
    <p:sldId id="260" r:id="rId5"/>
    <p:sldId id="261" r:id="rId6"/>
    <p:sldId id="263" r:id="rId7"/>
    <p:sldId id="268" r:id="rId8"/>
    <p:sldId id="267" r:id="rId9"/>
    <p:sldId id="269" r:id="rId10"/>
    <p:sldId id="271" r:id="rId11"/>
    <p:sldId id="270" r:id="rId12"/>
    <p:sldId id="272" r:id="rId13"/>
    <p:sldId id="274" r:id="rId14"/>
    <p:sldId id="273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073F8D-B7CD-4A07-8094-B2D9EF6E20A5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44D705-6530-45F7-BF95-8D7922C6C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EF6D4A-9C6E-41E7-A081-63F9C8ED482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46C3-61E0-4FB4-8E94-47EB72271A93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E359-5797-4354-BD1B-D16C49779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DB4E-2991-4408-8445-415F79180BEC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96EA-8FCF-48AD-BC6D-E2ADED600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E9481-B1F7-4BA4-B8E9-1828378B549B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03389-0B65-48C2-BCF2-C7D99B769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E8D0-9DE5-46B4-BAFD-B529B5C41854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8113A-8A40-4CE4-B8C2-1EA63AF0A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0A20B-94EE-48A1-B311-F02BFD5E106A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7352-C705-4DAD-A5EB-8CC752215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8B99-8EE1-4308-9529-EC4D69D30716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F04A-AEFF-4A51-A6B5-5C8119420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58D5-C666-4C6E-9B49-8C5D54A5A91F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3220-735E-463F-8622-70B7871A7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28D65-E076-439D-86B9-EE2FD357C9D9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6533-5114-4B68-934B-540C331EE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8FAD4-4C4E-44DE-9824-9A3211B9DF05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1628-B678-4390-B5D8-770031ABF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1A2D-AC7B-4B5F-8536-04C6E0594AE7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EDB2-BBAD-45E5-9C81-6DE6D9F50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CE90-4101-40A6-955D-238524F6BB3A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A281-17F5-4373-A614-2544E242B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4A9407-E0C5-4D62-8745-8670B986FE5C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7095D6-3CC3-47BC-8881-503D9C8AD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kontren.narod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светофор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96125" y="2571750"/>
            <a:ext cx="2047875" cy="34671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8.33333E-7 0.07216 L 8.33333E-7 -2.79371E-6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410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496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410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071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4101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374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727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727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887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76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3587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21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125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125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887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76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3587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21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125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125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887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76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3587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21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7.Ф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125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125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887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76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3587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21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7.Ф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125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125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86125" y="1357313"/>
          <a:ext cx="4687888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76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3587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21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7.Ф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125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125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887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3588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76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3587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213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7.Ф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125" cy="50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125" cy="50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86125" y="857250"/>
          <a:ext cx="642938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3.В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5.Т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7.Ф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59"/>
          <p:cNvGrpSpPr>
            <a:grpSpLocks/>
          </p:cNvGrpSpPr>
          <p:nvPr/>
        </p:nvGrpSpPr>
        <p:grpSpPr bwMode="auto">
          <a:xfrm>
            <a:off x="0" y="333375"/>
            <a:ext cx="9144000" cy="6335713"/>
            <a:chOff x="0" y="210"/>
            <a:chExt cx="5760" cy="3991"/>
          </a:xfrm>
        </p:grpSpPr>
        <p:grpSp>
          <p:nvGrpSpPr>
            <p:cNvPr id="29778" name="Group 60"/>
            <p:cNvGrpSpPr>
              <a:grpSpLocks/>
            </p:cNvGrpSpPr>
            <p:nvPr/>
          </p:nvGrpSpPr>
          <p:grpSpPr bwMode="auto">
            <a:xfrm>
              <a:off x="0" y="210"/>
              <a:ext cx="5760" cy="771"/>
              <a:chOff x="0" y="210"/>
              <a:chExt cx="5760" cy="771"/>
            </a:xfrm>
          </p:grpSpPr>
          <p:sp>
            <p:nvSpPr>
              <p:cNvPr id="28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771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16000">
                    <a:srgbClr val="BDFFAB"/>
                  </a:gs>
                  <a:gs pos="86000">
                    <a:schemeClr val="bg1">
                      <a:lumMod val="95000"/>
                    </a:schemeClr>
                  </a:gs>
                  <a:gs pos="94000">
                    <a:schemeClr val="bg1">
                      <a:alpha val="78000"/>
                    </a:schemeClr>
                  </a:gs>
                </a:gsLst>
                <a:lin ang="8100000" scaled="1"/>
                <a:tileRect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Нужно двигаться по трассе</a:t>
                </a:r>
              </a:p>
            </p:txBody>
          </p:sp>
          <p:sp>
            <p:nvSpPr>
              <p:cNvPr id="2982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77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/>
                <a:endParaRPr lang="ru-RU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Переходить дорогу только на зеленый свет светофора</a:t>
                </a:r>
              </a:p>
            </p:txBody>
          </p:sp>
          <p:sp>
            <p:nvSpPr>
              <p:cNvPr id="29827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77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81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Можно кататься там, где ездят автомобили</a:t>
                </a:r>
              </a:p>
            </p:txBody>
          </p:sp>
          <p:sp>
            <p:nvSpPr>
              <p:cNvPr id="3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771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17000">
                    <a:srgbClr val="66FFFF">
                      <a:lumMod val="50000"/>
                      <a:lumOff val="50000"/>
                    </a:srgbClr>
                  </a:gs>
                  <a:gs pos="95000">
                    <a:schemeClr val="bg1">
                      <a:alpha val="78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автобусе не нужно держаться за поручни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83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77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В автобусе нужно держаться за поручни</a:t>
                </a:r>
              </a:p>
            </p:txBody>
          </p:sp>
        </p:grpSp>
        <p:grpSp>
          <p:nvGrpSpPr>
            <p:cNvPr id="29779" name="Group 12"/>
            <p:cNvGrpSpPr>
              <a:grpSpLocks/>
            </p:cNvGrpSpPr>
            <p:nvPr/>
          </p:nvGrpSpPr>
          <p:grpSpPr bwMode="auto">
            <a:xfrm>
              <a:off x="0" y="1011"/>
              <a:ext cx="5760" cy="771"/>
              <a:chOff x="0" y="210"/>
              <a:chExt cx="5760" cy="589"/>
            </a:xfrm>
          </p:grpSpPr>
          <p:sp>
            <p:nvSpPr>
              <p:cNvPr id="23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BDFFAB"/>
                  </a:gs>
                  <a:gs pos="81000">
                    <a:schemeClr val="bg1">
                      <a:lumMod val="95000"/>
                    </a:schemeClr>
                  </a:gs>
                  <a:gs pos="94000">
                    <a:schemeClr val="bg1">
                      <a:alpha val="78000"/>
                    </a:schemeClr>
                  </a:gs>
                </a:gsLst>
                <a:lin ang="8100000" scaled="1"/>
                <a:tileRect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Переходя дорогу, посмотреть налево, потом направо</a:t>
                </a:r>
              </a:p>
            </p:txBody>
          </p:sp>
          <p:sp>
            <p:nvSpPr>
              <p:cNvPr id="2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BDFFAB"/>
                  </a:gs>
                  <a:gs pos="81000">
                    <a:schemeClr val="bg1">
                      <a:lumMod val="95000"/>
                    </a:schemeClr>
                  </a:gs>
                  <a:gs pos="94000">
                    <a:schemeClr val="bg1">
                      <a:alpha val="78000"/>
                    </a:schemeClr>
                  </a:gs>
                </a:gsLst>
                <a:lin ang="8100000" scaled="1"/>
                <a:tileRect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Нужно закончить переход, если мигает зеленый свет?</a:t>
                </a:r>
              </a:p>
            </p:txBody>
          </p:sp>
          <p:sp>
            <p:nvSpPr>
              <p:cNvPr id="2982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Пешеходы не должны соблюдать ПДД</a:t>
                </a:r>
              </a:p>
            </p:txBody>
          </p:sp>
          <p:sp>
            <p:nvSpPr>
              <p:cNvPr id="2982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Нужно ли уступать место в автобусе?</a:t>
                </a:r>
              </a:p>
            </p:txBody>
          </p:sp>
          <p:sp>
            <p:nvSpPr>
              <p:cNvPr id="2982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Можно ли играть на проезжей части?</a:t>
                </a:r>
              </a:p>
            </p:txBody>
          </p:sp>
        </p:grpSp>
        <p:grpSp>
          <p:nvGrpSpPr>
            <p:cNvPr id="29780" name="Group 18"/>
            <p:cNvGrpSpPr>
              <a:grpSpLocks/>
            </p:cNvGrpSpPr>
            <p:nvPr/>
          </p:nvGrpSpPr>
          <p:grpSpPr bwMode="auto">
            <a:xfrm>
              <a:off x="0" y="1820"/>
              <a:ext cx="5760" cy="771"/>
              <a:chOff x="0" y="210"/>
              <a:chExt cx="5760" cy="589"/>
            </a:xfrm>
          </p:grpSpPr>
          <p:sp>
            <p:nvSpPr>
              <p:cNvPr id="29805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1FFA7"/>
                  </a:gs>
                  <a:gs pos="50000">
                    <a:srgbClr val="B3FFC8"/>
                  </a:gs>
                  <a:gs pos="100000">
                    <a:srgbClr val="DAFFE3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Переходя дорогу, посмотреть направо, потом налево</a:t>
                </a:r>
              </a:p>
            </p:txBody>
          </p:sp>
          <p:sp>
            <p:nvSpPr>
              <p:cNvPr id="2980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Зеленый-иди, красный-стой?</a:t>
                </a:r>
              </a:p>
            </p:txBody>
          </p:sp>
          <p:sp>
            <p:nvSpPr>
              <p:cNvPr id="2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17000">
                    <a:srgbClr val="66FFFF">
                      <a:lumMod val="50000"/>
                      <a:lumOff val="50000"/>
                    </a:srgbClr>
                  </a:gs>
                  <a:gs pos="95000">
                    <a:schemeClr val="bg1">
                      <a:alpha val="78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Садиться в автомобиль  нужно со стороны трассы</a:t>
                </a:r>
                <a:endParaRPr lang="ru-RU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81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Ездить на велосипеде по трассе можно с 14 лет</a:t>
                </a:r>
              </a:p>
            </p:txBody>
          </p:sp>
          <p:sp>
            <p:nvSpPr>
              <p:cNvPr id="2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17000">
                    <a:srgbClr val="66FFFF">
                      <a:lumMod val="50000"/>
                      <a:lumOff val="50000"/>
                    </a:srgbClr>
                  </a:gs>
                  <a:gs pos="95000">
                    <a:schemeClr val="bg1">
                      <a:alpha val="78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ли идти на красный свет, если нет машин?</a:t>
                </a:r>
              </a:p>
            </p:txBody>
          </p:sp>
        </p:grpSp>
        <p:grpSp>
          <p:nvGrpSpPr>
            <p:cNvPr id="29781" name="Group 24"/>
            <p:cNvGrpSpPr>
              <a:grpSpLocks/>
            </p:cNvGrpSpPr>
            <p:nvPr/>
          </p:nvGrpSpPr>
          <p:grpSpPr bwMode="auto">
            <a:xfrm>
              <a:off x="0" y="2619"/>
              <a:ext cx="5760" cy="771"/>
              <a:chOff x="0" y="210"/>
              <a:chExt cx="5760" cy="589"/>
            </a:xfrm>
          </p:grpSpPr>
          <p:sp>
            <p:nvSpPr>
              <p:cNvPr id="2979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Нельзя бегать по пешеходному переходу</a:t>
                </a:r>
              </a:p>
            </p:txBody>
          </p:sp>
          <p:sp>
            <p:nvSpPr>
              <p:cNvPr id="1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BDFFAB"/>
                  </a:gs>
                  <a:gs pos="81000">
                    <a:schemeClr val="bg1">
                      <a:lumMod val="95000"/>
                    </a:schemeClr>
                  </a:gs>
                  <a:gs pos="94000">
                    <a:schemeClr val="bg1">
                      <a:alpha val="78000"/>
                    </a:schemeClr>
                  </a:gs>
                </a:gsLst>
                <a:lin ang="8100000" scaled="1"/>
                <a:tileRect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пересечь  пешеходный переход на велосипеде?</a:t>
                </a:r>
              </a:p>
            </p:txBody>
          </p:sp>
          <p:sp>
            <p:nvSpPr>
              <p:cNvPr id="15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17000">
                    <a:srgbClr val="66FFFF">
                      <a:lumMod val="50000"/>
                      <a:lumOff val="50000"/>
                    </a:srgbClr>
                  </a:gs>
                  <a:gs pos="95000">
                    <a:schemeClr val="bg1">
                      <a:alpha val="78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Кому </a:t>
                </a:r>
                <a:r>
                  <a:rPr lang="ru-RU" sz="16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следовать-регулировщику</a:t>
                </a: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 светофору?</a:t>
                </a:r>
              </a:p>
            </p:txBody>
          </p:sp>
          <p:sp>
            <p:nvSpPr>
              <p:cNvPr id="1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BDFFAB"/>
                  </a:gs>
                  <a:gs pos="81000">
                    <a:schemeClr val="bg1">
                      <a:lumMod val="95000"/>
                    </a:schemeClr>
                  </a:gs>
                  <a:gs pos="94000">
                    <a:schemeClr val="bg1">
                      <a:alpha val="78000"/>
                    </a:schemeClr>
                  </a:gs>
                </a:gsLst>
                <a:lin ang="8100000" scaled="1"/>
                <a:tileRect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Красный-стой</a:t>
                </a: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6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зеленый-иди</a:t>
                </a: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80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1FFA7"/>
                  </a:gs>
                  <a:gs pos="50000">
                    <a:srgbClr val="B3FFC8"/>
                  </a:gs>
                  <a:gs pos="100000">
                    <a:srgbClr val="DAFFE3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Можно бегать по автобусу?</a:t>
                </a:r>
              </a:p>
            </p:txBody>
          </p:sp>
        </p:grpSp>
        <p:grpSp>
          <p:nvGrpSpPr>
            <p:cNvPr id="29782" name="Group 30"/>
            <p:cNvGrpSpPr>
              <a:grpSpLocks/>
            </p:cNvGrpSpPr>
            <p:nvPr/>
          </p:nvGrpSpPr>
          <p:grpSpPr bwMode="auto">
            <a:xfrm>
              <a:off x="0" y="3430"/>
              <a:ext cx="5760" cy="771"/>
              <a:chOff x="0" y="210"/>
              <a:chExt cx="5760" cy="589"/>
            </a:xfrm>
          </p:grpSpPr>
          <p:sp>
            <p:nvSpPr>
              <p:cNvPr id="29783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A9DFFE"/>
                  </a:gs>
                  <a:gs pos="50000">
                    <a:srgbClr val="C9E9FE"/>
                  </a:gs>
                  <a:gs pos="100000">
                    <a:srgbClr val="E4F4FE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/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Финиш</a:t>
                </a:r>
                <a:r>
                  <a:rPr lang="ru-RU" sz="1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1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endParaRPr lang="ru-RU" sz="14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17000">
                    <a:srgbClr val="66FFFF">
                      <a:lumMod val="50000"/>
                      <a:lumOff val="50000"/>
                    </a:srgbClr>
                  </a:gs>
                  <a:gs pos="95000">
                    <a:schemeClr val="bg1">
                      <a:alpha val="78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Нужно ли знать ПДД, управляя велосипедом? </a:t>
                </a:r>
              </a:p>
            </p:txBody>
          </p:sp>
          <p:sp>
            <p:nvSpPr>
              <p:cNvPr id="29787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1FFA7"/>
                  </a:gs>
                  <a:gs pos="50000">
                    <a:srgbClr val="B3FFC8"/>
                  </a:gs>
                  <a:gs pos="100000">
                    <a:srgbClr val="DAFFE3"/>
                  </a:gs>
                </a:gsLst>
                <a:lin ang="5400000" scaled="1"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Водить велосипед разрешено с 10 лет?</a:t>
                </a:r>
              </a:p>
            </p:txBody>
          </p:sp>
          <p:sp>
            <p:nvSpPr>
              <p:cNvPr id="1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BDFFAB"/>
                  </a:gs>
                  <a:gs pos="81000">
                    <a:schemeClr val="bg1">
                      <a:lumMod val="95000"/>
                    </a:schemeClr>
                  </a:gs>
                  <a:gs pos="94000">
                    <a:schemeClr val="bg1">
                      <a:alpha val="78000"/>
                    </a:schemeClr>
                  </a:gs>
                </a:gsLst>
                <a:lin ang="8100000" scaled="1"/>
                <a:tileRect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Нужно носить светоотражающие манжеты?</a:t>
                </a:r>
              </a:p>
            </p:txBody>
          </p:sp>
          <p:sp>
            <p:nvSpPr>
              <p:cNvPr id="1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BDFFAB"/>
                  </a:gs>
                  <a:gs pos="81000">
                    <a:schemeClr val="bg1">
                      <a:lumMod val="95000"/>
                    </a:schemeClr>
                  </a:gs>
                  <a:gs pos="94000">
                    <a:schemeClr val="bg1">
                      <a:alpha val="78000"/>
                    </a:schemeClr>
                  </a:gs>
                </a:gsLst>
                <a:lin ang="8100000" scaled="1"/>
                <a:tileRect/>
              </a:gra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Финиш</a:t>
                </a:r>
                <a:r>
                  <a:rPr lang="ru-RU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8459788" y="50863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34" name="Скругленный прямоугольник 144"/>
          <p:cNvSpPr>
            <a:spLocks noChangeArrowheads="1"/>
          </p:cNvSpPr>
          <p:nvPr/>
        </p:nvSpPr>
        <p:spPr bwMode="auto">
          <a:xfrm>
            <a:off x="7740650" y="50863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7488238" y="4143375"/>
            <a:ext cx="1655762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36" name="Скругленный прямоугольник 144"/>
          <p:cNvSpPr>
            <a:spLocks noChangeArrowheads="1"/>
          </p:cNvSpPr>
          <p:nvPr/>
        </p:nvSpPr>
        <p:spPr bwMode="auto">
          <a:xfrm>
            <a:off x="5802313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37" name="Скругленный прямоугольник 144"/>
          <p:cNvSpPr>
            <a:spLocks noChangeArrowheads="1"/>
          </p:cNvSpPr>
          <p:nvPr/>
        </p:nvSpPr>
        <p:spPr bwMode="auto">
          <a:xfrm>
            <a:off x="6516688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38" name="Скругленный прямоугольник 143"/>
          <p:cNvSpPr>
            <a:spLocks noChangeArrowheads="1"/>
          </p:cNvSpPr>
          <p:nvPr/>
        </p:nvSpPr>
        <p:spPr bwMode="auto">
          <a:xfrm>
            <a:off x="5643563" y="4143375"/>
            <a:ext cx="1655762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39" name="Скругленный прямоугольник 144"/>
          <p:cNvSpPr>
            <a:spLocks noChangeArrowheads="1"/>
          </p:cNvSpPr>
          <p:nvPr/>
        </p:nvSpPr>
        <p:spPr bwMode="auto">
          <a:xfrm>
            <a:off x="5873750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40" name="Скругленный прямоугольник 144"/>
          <p:cNvSpPr>
            <a:spLocks noChangeArrowheads="1"/>
          </p:cNvSpPr>
          <p:nvPr/>
        </p:nvSpPr>
        <p:spPr bwMode="auto">
          <a:xfrm>
            <a:off x="658812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41" name="Скругленный прямоугольник 143"/>
          <p:cNvSpPr>
            <a:spLocks noChangeArrowheads="1"/>
          </p:cNvSpPr>
          <p:nvPr/>
        </p:nvSpPr>
        <p:spPr bwMode="auto">
          <a:xfrm>
            <a:off x="5643563" y="5429250"/>
            <a:ext cx="1655762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2" name="Скругленный прямоугольник 144"/>
          <p:cNvSpPr>
            <a:spLocks noChangeArrowheads="1"/>
          </p:cNvSpPr>
          <p:nvPr/>
        </p:nvSpPr>
        <p:spPr bwMode="auto">
          <a:xfrm>
            <a:off x="4716463" y="63817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43" name="Скругленный прямоугольник 144"/>
          <p:cNvSpPr>
            <a:spLocks noChangeArrowheads="1"/>
          </p:cNvSpPr>
          <p:nvPr/>
        </p:nvSpPr>
        <p:spPr bwMode="auto">
          <a:xfrm>
            <a:off x="406717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44" name="Скругленный прямоугольник 143"/>
          <p:cNvSpPr>
            <a:spLocks noChangeArrowheads="1"/>
          </p:cNvSpPr>
          <p:nvPr/>
        </p:nvSpPr>
        <p:spPr bwMode="auto">
          <a:xfrm>
            <a:off x="3714750" y="5429250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b" anchorCtr="1"/>
          <a:lstStyle/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</a:rPr>
              <a:t>© Можаев Г.М.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  <a:hlinkClick r:id="rId4"/>
              </a:rPr>
              <a:t>Kontren.narod.ru</a:t>
            </a:r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" name="Скругленный прямоугольник 144"/>
          <p:cNvSpPr>
            <a:spLocks noChangeArrowheads="1"/>
          </p:cNvSpPr>
          <p:nvPr/>
        </p:nvSpPr>
        <p:spPr bwMode="auto">
          <a:xfrm>
            <a:off x="2800350" y="50847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46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50863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47" name="Скругленный прямоугольник 143"/>
          <p:cNvSpPr>
            <a:spLocks noChangeArrowheads="1"/>
          </p:cNvSpPr>
          <p:nvPr/>
        </p:nvSpPr>
        <p:spPr bwMode="auto">
          <a:xfrm>
            <a:off x="1857375" y="4143375"/>
            <a:ext cx="1655763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48" name="Скругленный прямоугольник 144"/>
          <p:cNvSpPr>
            <a:spLocks noChangeArrowheads="1"/>
          </p:cNvSpPr>
          <p:nvPr/>
        </p:nvSpPr>
        <p:spPr bwMode="auto">
          <a:xfrm>
            <a:off x="900113" y="37893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49" name="Скругленный прямоугольник 144"/>
          <p:cNvSpPr>
            <a:spLocks noChangeArrowheads="1"/>
          </p:cNvSpPr>
          <p:nvPr/>
        </p:nvSpPr>
        <p:spPr bwMode="auto">
          <a:xfrm>
            <a:off x="250825" y="37893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50" name="Скругленный прямоугольник 143"/>
          <p:cNvSpPr>
            <a:spLocks noChangeArrowheads="1"/>
          </p:cNvSpPr>
          <p:nvPr/>
        </p:nvSpPr>
        <p:spPr bwMode="auto">
          <a:xfrm>
            <a:off x="0" y="2857500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1" name="Скругленный прямоугольник 144"/>
          <p:cNvSpPr>
            <a:spLocks noChangeArrowheads="1"/>
          </p:cNvSpPr>
          <p:nvPr/>
        </p:nvSpPr>
        <p:spPr bwMode="auto">
          <a:xfrm>
            <a:off x="244475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52" name="Скругленный прямоугольник 144"/>
          <p:cNvSpPr>
            <a:spLocks noChangeArrowheads="1"/>
          </p:cNvSpPr>
          <p:nvPr/>
        </p:nvSpPr>
        <p:spPr bwMode="auto">
          <a:xfrm>
            <a:off x="958850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53" name="Скругленный прямоугольник 143"/>
          <p:cNvSpPr>
            <a:spLocks noChangeArrowheads="1"/>
          </p:cNvSpPr>
          <p:nvPr/>
        </p:nvSpPr>
        <p:spPr bwMode="auto">
          <a:xfrm>
            <a:off x="0" y="1571625"/>
            <a:ext cx="1655763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54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24923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55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24923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56" name="Скругленный прямоугольник 143"/>
          <p:cNvSpPr>
            <a:spLocks noChangeArrowheads="1"/>
          </p:cNvSpPr>
          <p:nvPr/>
        </p:nvSpPr>
        <p:spPr bwMode="auto">
          <a:xfrm>
            <a:off x="1857375" y="1571625"/>
            <a:ext cx="1655763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57" name="Скругленный прямоугольник 144"/>
          <p:cNvSpPr>
            <a:spLocks noChangeArrowheads="1"/>
          </p:cNvSpPr>
          <p:nvPr/>
        </p:nvSpPr>
        <p:spPr bwMode="auto">
          <a:xfrm>
            <a:off x="900113" y="126841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58" name="Скругленный прямоугольник 144"/>
          <p:cNvSpPr>
            <a:spLocks noChangeArrowheads="1"/>
          </p:cNvSpPr>
          <p:nvPr/>
        </p:nvSpPr>
        <p:spPr bwMode="auto">
          <a:xfrm>
            <a:off x="250825" y="12684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59" name="Скругленный прямоугольник 143" descr="im_e004"/>
          <p:cNvSpPr>
            <a:spLocks noChangeArrowheads="1"/>
          </p:cNvSpPr>
          <p:nvPr/>
        </p:nvSpPr>
        <p:spPr bwMode="auto">
          <a:xfrm>
            <a:off x="0" y="357188"/>
            <a:ext cx="1655763" cy="12239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0" name="Скругленный прямоугольник 144"/>
          <p:cNvSpPr>
            <a:spLocks noChangeArrowheads="1"/>
          </p:cNvSpPr>
          <p:nvPr/>
        </p:nvSpPr>
        <p:spPr bwMode="auto">
          <a:xfrm>
            <a:off x="8459788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61" name="Скругленный прямоугольник 144"/>
          <p:cNvSpPr>
            <a:spLocks noChangeArrowheads="1"/>
          </p:cNvSpPr>
          <p:nvPr/>
        </p:nvSpPr>
        <p:spPr bwMode="auto">
          <a:xfrm>
            <a:off x="7740650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62" name="Скругленный прямоугольник 144"/>
          <p:cNvSpPr>
            <a:spLocks noChangeArrowheads="1"/>
          </p:cNvSpPr>
          <p:nvPr/>
        </p:nvSpPr>
        <p:spPr bwMode="auto">
          <a:xfrm>
            <a:off x="5867400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63" name="Скругленный прямоугольник 144"/>
          <p:cNvSpPr>
            <a:spLocks noChangeArrowheads="1"/>
          </p:cNvSpPr>
          <p:nvPr/>
        </p:nvSpPr>
        <p:spPr bwMode="auto">
          <a:xfrm>
            <a:off x="6581775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64" name="Скругленный прямоугольник 143"/>
          <p:cNvSpPr>
            <a:spLocks noChangeArrowheads="1"/>
          </p:cNvSpPr>
          <p:nvPr/>
        </p:nvSpPr>
        <p:spPr bwMode="auto">
          <a:xfrm>
            <a:off x="5643563" y="357188"/>
            <a:ext cx="1655762" cy="12239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5" name="Скругленный прямоугольник 144"/>
          <p:cNvSpPr>
            <a:spLocks noChangeArrowheads="1"/>
          </p:cNvSpPr>
          <p:nvPr/>
        </p:nvSpPr>
        <p:spPr bwMode="auto">
          <a:xfrm>
            <a:off x="3924300" y="50847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66" name="Скругленный прямоугольник 144"/>
          <p:cNvSpPr>
            <a:spLocks noChangeArrowheads="1"/>
          </p:cNvSpPr>
          <p:nvPr/>
        </p:nvSpPr>
        <p:spPr bwMode="auto">
          <a:xfrm>
            <a:off x="4638675" y="50847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67" name="Скругленный прямоугольник 143"/>
          <p:cNvSpPr>
            <a:spLocks noChangeArrowheads="1"/>
          </p:cNvSpPr>
          <p:nvPr/>
        </p:nvSpPr>
        <p:spPr bwMode="auto">
          <a:xfrm>
            <a:off x="3773488" y="4143375"/>
            <a:ext cx="1655762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68" name="Скругленный прямоугольник 144"/>
          <p:cNvSpPr>
            <a:spLocks noChangeArrowheads="1"/>
          </p:cNvSpPr>
          <p:nvPr/>
        </p:nvSpPr>
        <p:spPr bwMode="auto">
          <a:xfrm>
            <a:off x="4716463" y="38195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69" name="Скругленный прямоугольник 144"/>
          <p:cNvSpPr>
            <a:spLocks noChangeArrowheads="1"/>
          </p:cNvSpPr>
          <p:nvPr/>
        </p:nvSpPr>
        <p:spPr bwMode="auto">
          <a:xfrm>
            <a:off x="3995738" y="38195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70" name="Скругленный прямоугольник 143" descr="im_e008"/>
          <p:cNvSpPr>
            <a:spLocks noChangeArrowheads="1"/>
          </p:cNvSpPr>
          <p:nvPr/>
        </p:nvSpPr>
        <p:spPr bwMode="auto">
          <a:xfrm>
            <a:off x="3714750" y="2857500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1" name="Скругленный прямоугольник 144"/>
          <p:cNvSpPr>
            <a:spLocks noChangeArrowheads="1"/>
          </p:cNvSpPr>
          <p:nvPr/>
        </p:nvSpPr>
        <p:spPr bwMode="auto">
          <a:xfrm>
            <a:off x="212407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72" name="Скругленный прямоугольник 144"/>
          <p:cNvSpPr>
            <a:spLocks noChangeArrowheads="1"/>
          </p:cNvSpPr>
          <p:nvPr/>
        </p:nvSpPr>
        <p:spPr bwMode="auto">
          <a:xfrm>
            <a:off x="2838450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74" name="Скругленный прямоугольник 144"/>
          <p:cNvSpPr>
            <a:spLocks noChangeArrowheads="1"/>
          </p:cNvSpPr>
          <p:nvPr/>
        </p:nvSpPr>
        <p:spPr bwMode="auto">
          <a:xfrm>
            <a:off x="468313" y="6381750"/>
            <a:ext cx="8588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  <p:sp>
        <p:nvSpPr>
          <p:cNvPr id="75" name="Скругленный прямоугольник 143"/>
          <p:cNvSpPr>
            <a:spLocks noChangeArrowheads="1"/>
          </p:cNvSpPr>
          <p:nvPr/>
        </p:nvSpPr>
        <p:spPr bwMode="auto">
          <a:xfrm>
            <a:off x="1857375" y="5429250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6" name="Скругленный прямоугольник 144"/>
          <p:cNvSpPr>
            <a:spLocks noChangeArrowheads="1"/>
          </p:cNvSpPr>
          <p:nvPr/>
        </p:nvSpPr>
        <p:spPr bwMode="auto">
          <a:xfrm>
            <a:off x="7745413" y="6408738"/>
            <a:ext cx="787400" cy="2460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  <p:sp>
        <p:nvSpPr>
          <p:cNvPr id="77" name="Скругленный прямоугольник 143" descr="im_e013"/>
          <p:cNvSpPr>
            <a:spLocks noChangeArrowheads="1"/>
          </p:cNvSpPr>
          <p:nvPr/>
        </p:nvSpPr>
        <p:spPr bwMode="auto">
          <a:xfrm>
            <a:off x="7458075" y="5432425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8" name="Скругленный прямоугольник 143" descr="im_e012"/>
          <p:cNvSpPr>
            <a:spLocks noChangeArrowheads="1"/>
          </p:cNvSpPr>
          <p:nvPr/>
        </p:nvSpPr>
        <p:spPr bwMode="auto">
          <a:xfrm>
            <a:off x="36513" y="5432425"/>
            <a:ext cx="1655762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9" name="Скругленный прямоугольник 144"/>
          <p:cNvSpPr>
            <a:spLocks noChangeArrowheads="1"/>
          </p:cNvSpPr>
          <p:nvPr/>
        </p:nvSpPr>
        <p:spPr bwMode="auto">
          <a:xfrm>
            <a:off x="244475" y="51006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80" name="Скругленный прямоугольник 144"/>
          <p:cNvSpPr>
            <a:spLocks noChangeArrowheads="1"/>
          </p:cNvSpPr>
          <p:nvPr/>
        </p:nvSpPr>
        <p:spPr bwMode="auto">
          <a:xfrm>
            <a:off x="958850" y="51006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81" name="Скругленный прямоугольник 143"/>
          <p:cNvSpPr>
            <a:spLocks noChangeArrowheads="1"/>
          </p:cNvSpPr>
          <p:nvPr/>
        </p:nvSpPr>
        <p:spPr bwMode="auto">
          <a:xfrm>
            <a:off x="0" y="4143375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83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84" name="Скругленный прямоугольник 143"/>
          <p:cNvSpPr>
            <a:spLocks noChangeArrowheads="1"/>
          </p:cNvSpPr>
          <p:nvPr/>
        </p:nvSpPr>
        <p:spPr bwMode="auto">
          <a:xfrm>
            <a:off x="1857375" y="2857500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5" name="Скругленный прямоугольник 144"/>
          <p:cNvSpPr>
            <a:spLocks noChangeArrowheads="1"/>
          </p:cNvSpPr>
          <p:nvPr/>
        </p:nvSpPr>
        <p:spPr bwMode="auto">
          <a:xfrm>
            <a:off x="4687888" y="25368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86" name="Скругленный прямоугольник 144"/>
          <p:cNvSpPr>
            <a:spLocks noChangeArrowheads="1"/>
          </p:cNvSpPr>
          <p:nvPr/>
        </p:nvSpPr>
        <p:spPr bwMode="auto">
          <a:xfrm>
            <a:off x="3967163" y="25368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87" name="Скругленный прямоугольник 143"/>
          <p:cNvSpPr>
            <a:spLocks noChangeArrowheads="1"/>
          </p:cNvSpPr>
          <p:nvPr/>
        </p:nvSpPr>
        <p:spPr bwMode="auto">
          <a:xfrm>
            <a:off x="3714750" y="1571625"/>
            <a:ext cx="1655763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88" name="Скругленный прямоугольник 144"/>
          <p:cNvSpPr>
            <a:spLocks noChangeArrowheads="1"/>
          </p:cNvSpPr>
          <p:nvPr/>
        </p:nvSpPr>
        <p:spPr bwMode="auto">
          <a:xfrm>
            <a:off x="2051050" y="12684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89" name="Скругленный прямоугольник 144"/>
          <p:cNvSpPr>
            <a:spLocks noChangeArrowheads="1"/>
          </p:cNvSpPr>
          <p:nvPr/>
        </p:nvSpPr>
        <p:spPr bwMode="auto">
          <a:xfrm>
            <a:off x="2765425" y="12684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90" name="Скругленный прямоугольник 143"/>
          <p:cNvSpPr>
            <a:spLocks noChangeArrowheads="1"/>
          </p:cNvSpPr>
          <p:nvPr/>
        </p:nvSpPr>
        <p:spPr bwMode="auto">
          <a:xfrm>
            <a:off x="1857375" y="357188"/>
            <a:ext cx="1655763" cy="12239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1" name="Скругленный прямоугольник 144"/>
          <p:cNvSpPr>
            <a:spLocks noChangeArrowheads="1"/>
          </p:cNvSpPr>
          <p:nvPr/>
        </p:nvSpPr>
        <p:spPr bwMode="auto">
          <a:xfrm>
            <a:off x="4643438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92" name="Скругленный прямоугольник 144"/>
          <p:cNvSpPr>
            <a:spLocks noChangeArrowheads="1"/>
          </p:cNvSpPr>
          <p:nvPr/>
        </p:nvSpPr>
        <p:spPr bwMode="auto">
          <a:xfrm>
            <a:off x="3995738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93" name="Скругленный прямоугольник 143"/>
          <p:cNvSpPr>
            <a:spLocks noChangeArrowheads="1"/>
          </p:cNvSpPr>
          <p:nvPr/>
        </p:nvSpPr>
        <p:spPr bwMode="auto">
          <a:xfrm>
            <a:off x="3714750" y="347663"/>
            <a:ext cx="1655763" cy="12239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4" name="Скругленный прямоугольник 144"/>
          <p:cNvSpPr>
            <a:spLocks noChangeArrowheads="1"/>
          </p:cNvSpPr>
          <p:nvPr/>
        </p:nvSpPr>
        <p:spPr bwMode="auto">
          <a:xfrm>
            <a:off x="5859463" y="25209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95" name="Скругленный прямоугольник 144"/>
          <p:cNvSpPr>
            <a:spLocks noChangeArrowheads="1"/>
          </p:cNvSpPr>
          <p:nvPr/>
        </p:nvSpPr>
        <p:spPr bwMode="auto">
          <a:xfrm>
            <a:off x="6573838" y="25209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96" name="Скругленный прямоугольник 143"/>
          <p:cNvSpPr>
            <a:spLocks noChangeArrowheads="1"/>
          </p:cNvSpPr>
          <p:nvPr/>
        </p:nvSpPr>
        <p:spPr bwMode="auto">
          <a:xfrm>
            <a:off x="5643563" y="1571625"/>
            <a:ext cx="1655762" cy="1223963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glow rad="127000">
                  <a:schemeClr val="bg1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  <a:cs typeface="+mn-cs"/>
            </a:endParaRPr>
          </a:p>
        </p:txBody>
      </p:sp>
      <p:sp>
        <p:nvSpPr>
          <p:cNvPr id="97" name="Скругленный прямоугольник 144"/>
          <p:cNvSpPr>
            <a:spLocks noChangeArrowheads="1"/>
          </p:cNvSpPr>
          <p:nvPr/>
        </p:nvSpPr>
        <p:spPr bwMode="auto">
          <a:xfrm>
            <a:off x="5873750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98" name="Скругленный прямоугольник 144"/>
          <p:cNvSpPr>
            <a:spLocks noChangeArrowheads="1"/>
          </p:cNvSpPr>
          <p:nvPr/>
        </p:nvSpPr>
        <p:spPr bwMode="auto">
          <a:xfrm>
            <a:off x="6588125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99" name="Скругленный прямоугольник 144"/>
          <p:cNvSpPr>
            <a:spLocks noChangeArrowheads="1"/>
          </p:cNvSpPr>
          <p:nvPr/>
        </p:nvSpPr>
        <p:spPr bwMode="auto">
          <a:xfrm>
            <a:off x="8388350" y="25654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00" name="Скругленный прямоугольник 144"/>
          <p:cNvSpPr>
            <a:spLocks noChangeArrowheads="1"/>
          </p:cNvSpPr>
          <p:nvPr/>
        </p:nvSpPr>
        <p:spPr bwMode="auto">
          <a:xfrm>
            <a:off x="7740650" y="25654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101" name="Скругленный прямоугольник 143"/>
          <p:cNvSpPr>
            <a:spLocks noChangeArrowheads="1"/>
          </p:cNvSpPr>
          <p:nvPr/>
        </p:nvSpPr>
        <p:spPr bwMode="auto">
          <a:xfrm>
            <a:off x="7488238" y="1633538"/>
            <a:ext cx="1655762" cy="12239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" name="Скругленный прямоугольник 144"/>
          <p:cNvSpPr>
            <a:spLocks noChangeArrowheads="1"/>
          </p:cNvSpPr>
          <p:nvPr/>
        </p:nvSpPr>
        <p:spPr bwMode="auto">
          <a:xfrm>
            <a:off x="7732713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103" name="Скругленный прямоугольник 144"/>
          <p:cNvSpPr>
            <a:spLocks noChangeArrowheads="1"/>
          </p:cNvSpPr>
          <p:nvPr/>
        </p:nvSpPr>
        <p:spPr bwMode="auto">
          <a:xfrm>
            <a:off x="8447088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04" name="Скругленный прямоугольник 143" descr="im_e002"/>
          <p:cNvSpPr>
            <a:spLocks noChangeArrowheads="1"/>
          </p:cNvSpPr>
          <p:nvPr/>
        </p:nvSpPr>
        <p:spPr bwMode="auto">
          <a:xfrm>
            <a:off x="7488238" y="357188"/>
            <a:ext cx="1655762" cy="12239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6" name="Скругленный прямоугольник 143"/>
          <p:cNvSpPr>
            <a:spLocks noChangeArrowheads="1"/>
          </p:cNvSpPr>
          <p:nvPr/>
        </p:nvSpPr>
        <p:spPr bwMode="auto">
          <a:xfrm>
            <a:off x="5643563" y="2857500"/>
            <a:ext cx="1655762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7" name="Скругленный прямоугольник 143"/>
          <p:cNvSpPr>
            <a:spLocks noChangeArrowheads="1"/>
          </p:cNvSpPr>
          <p:nvPr/>
        </p:nvSpPr>
        <p:spPr bwMode="auto">
          <a:xfrm>
            <a:off x="7488238" y="2857500"/>
            <a:ext cx="1655762" cy="12239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8" name="Скругленный прямоугольник 144"/>
          <p:cNvSpPr>
            <a:spLocks noChangeArrowheads="1"/>
          </p:cNvSpPr>
          <p:nvPr/>
        </p:nvSpPr>
        <p:spPr bwMode="auto">
          <a:xfrm>
            <a:off x="1476375" y="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en-US" sz="1600" b="1">
                <a:latin typeface="Tahoma" pitchFamily="34" charset="0"/>
              </a:rPr>
              <a:t>I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109" name="Скругленный прямоугольник 144"/>
          <p:cNvSpPr>
            <a:spLocks noChangeArrowheads="1"/>
          </p:cNvSpPr>
          <p:nvPr/>
        </p:nvSpPr>
        <p:spPr bwMode="auto">
          <a:xfrm>
            <a:off x="7107238" y="285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en-US" sz="1600" b="1">
                <a:latin typeface="Tahoma" pitchFamily="34" charset="0"/>
              </a:rPr>
              <a:t>II</a:t>
            </a:r>
            <a:endParaRPr lang="ru-RU" sz="1600" b="1">
              <a:latin typeface="Tahoma" pitchFamily="34" charset="0"/>
            </a:endParaRPr>
          </a:p>
        </p:txBody>
      </p:sp>
      <p:grpSp>
        <p:nvGrpSpPr>
          <p:cNvPr id="29773" name="Группа 109"/>
          <p:cNvGrpSpPr>
            <a:grpSpLocks/>
          </p:cNvGrpSpPr>
          <p:nvPr/>
        </p:nvGrpSpPr>
        <p:grpSpPr bwMode="auto">
          <a:xfrm>
            <a:off x="8601075" y="-74613"/>
            <a:ext cx="508000" cy="584201"/>
            <a:chOff x="3612427" y="1357237"/>
            <a:chExt cx="523654" cy="655114"/>
          </a:xfrm>
        </p:grpSpPr>
        <p:sp>
          <p:nvSpPr>
            <p:cNvPr id="111" name="Овал 110"/>
            <p:cNvSpPr/>
            <p:nvPr/>
          </p:nvSpPr>
          <p:spPr>
            <a:xfrm>
              <a:off x="3615728" y="1413648"/>
              <a:ext cx="504056" cy="504056"/>
            </a:xfrm>
            <a:prstGeom prst="ellipse">
              <a:avLst/>
            </a:prstGeom>
            <a:solidFill>
              <a:srgbClr val="66FF33"/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Прямоугольник 111">
              <a:hlinkClick r:id="" action="ppaction://hlinkshowjump?jump=endshow"/>
            </p:cNvPr>
            <p:cNvSpPr/>
            <p:nvPr/>
          </p:nvSpPr>
          <p:spPr>
            <a:xfrm>
              <a:off x="3612427" y="1357237"/>
              <a:ext cx="523654" cy="65511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Arial Black" pitchFamily="34" charset="0"/>
                  <a:cs typeface="+mn-cs"/>
                </a:rPr>
                <a:t>Х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4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6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9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4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7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8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1" fill="hold">
                      <p:stCondLst>
                        <p:cond delay="0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0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0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5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8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5" fill="hold">
                      <p:stCondLst>
                        <p:cond delay="0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8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0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0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3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3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0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4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5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41" grpId="0" animBg="1"/>
      <p:bldP spid="44" grpId="0" animBg="1"/>
      <p:bldP spid="47" grpId="0" animBg="1"/>
      <p:bldP spid="50" grpId="0" animBg="1"/>
      <p:bldP spid="53" grpId="0" animBg="1"/>
      <p:bldP spid="56" grpId="0" animBg="1"/>
      <p:bldP spid="59" grpId="0" animBg="1"/>
      <p:bldP spid="64" grpId="0" animBg="1"/>
      <p:bldP spid="67" grpId="0" animBg="1"/>
      <p:bldP spid="70" grpId="0" animBg="1"/>
      <p:bldP spid="75" grpId="0" animBg="1"/>
      <p:bldP spid="77" grpId="0" animBg="1"/>
      <p:bldP spid="78" grpId="0" animBg="1"/>
      <p:bldP spid="81" grpId="0" animBg="1"/>
      <p:bldP spid="84" grpId="0" animBg="1"/>
      <p:bldP spid="87" grpId="0" animBg="1"/>
      <p:bldP spid="90" grpId="0" animBg="1"/>
      <p:bldP spid="93" grpId="0" animBg="1"/>
      <p:bldP spid="96" grpId="0" animBg="1"/>
      <p:bldP spid="101" grpId="0" animBg="1"/>
      <p:bldP spid="104" grpId="0" animBg="1"/>
      <p:bldP spid="106" grpId="0" animBg="1"/>
      <p:bldP spid="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светофор.gif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096125" y="2571750"/>
            <a:ext cx="2047875" cy="3467100"/>
          </a:xfrm>
        </p:spPr>
      </p:pic>
      <p:pic>
        <p:nvPicPr>
          <p:cNvPr id="3" name="Рисунок 2" descr="регулировщи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214688"/>
            <a:ext cx="1227138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285728"/>
            <a:ext cx="5148974" cy="46474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Встало с края улицы</a:t>
            </a:r>
            <a:endParaRPr lang="ru-RU" sz="44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 длинном сапоге</a:t>
            </a:r>
            <a:endParaRPr lang="ru-RU" sz="36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Чучело трёхглазое</a:t>
            </a:r>
            <a:endParaRPr lang="ru-RU" sz="36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На одной ноге.</a:t>
            </a:r>
            <a:endParaRPr lang="ru-RU" sz="36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Где машины движутся,</a:t>
            </a:r>
            <a:endParaRPr lang="ru-RU" sz="36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Где сошлись пути,</a:t>
            </a:r>
            <a:endParaRPr lang="ru-RU" sz="36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Помогает улицу</a:t>
            </a:r>
          </a:p>
          <a:p>
            <a:pPr algn="ctr" eaLnBrk="0" hangingPunct="0">
              <a:defRPr/>
            </a:pP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Людям перейти.</a:t>
            </a:r>
            <a:r>
              <a:rPr lang="ru-RU" sz="36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+mn-cs"/>
              </a:rPr>
              <a:t> </a:t>
            </a:r>
            <a:endParaRPr lang="ru-RU" sz="36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8.33333E-7 0.07216 L 8.33333E-7 -2.79371E-6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714488"/>
            <a:ext cx="5618013" cy="31393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«Чтобы путь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был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счастливым»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peresecheniye_ravnoznachnih_dorog.180x180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142875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1_7(1).gi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143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642910" y="3786190"/>
            <a:ext cx="3214710" cy="2857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1.Видишь знак? Его значение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Двух дорог пересечение.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Равнозначны две подружки,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Две дороженьки – резвушки!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3786190"/>
            <a:ext cx="3214710" cy="2857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2.В знаке я не разобрался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И упал, перепугался…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А понять его не сложно: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Друг! Спускайся осторожно!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60834 0.263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0.59098 0.25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314-50.gi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7" descr="33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14313"/>
            <a:ext cx="1800225" cy="180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42910" y="3786190"/>
            <a:ext cx="3214710" cy="2857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3.Я – знаток дорожных правил,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Я машину здесь поставил.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На стоянке у детсада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В просто так стоять не надо!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3786190"/>
            <a:ext cx="3214710" cy="2857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4.Если нужно вызвать маму,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Позвонить гиппопотаму,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По пути связаться с другом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Телефон к твоим услугам.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77556E-17 L -0.60035 0.24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77556E-17 L 0.61459 0.243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11111"/>
          <p:cNvPicPr>
            <a:picLocks noChangeArrowheads="1"/>
          </p:cNvPicPr>
          <p:nvPr/>
        </p:nvPicPr>
        <p:blipFill>
          <a:blip r:embed="rId2"/>
          <a:srcRect l="26205" r="23846" b="50000"/>
          <a:stretch>
            <a:fillRect/>
          </a:stretch>
        </p:blipFill>
        <p:spPr bwMode="auto">
          <a:xfrm>
            <a:off x="7000875" y="28575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7_2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8575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2910" y="3786190"/>
            <a:ext cx="3214710" cy="2857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5.Ната с куколкой в тревоге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Нужен доктор им в дороге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Не смотрите грустным взглядом: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Помощь близко! Доктор рядом!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3786190"/>
            <a:ext cx="3214710" cy="2857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6.Не шумите, музыканты.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Даже если вы – таланты: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Тут сигналить не годится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Рядом школа и больница.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0.11024 0.22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7274 0.221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642851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4625" y="1357313"/>
          <a:ext cx="5273433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1857375"/>
          <a:ext cx="642851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43188" y="2357438"/>
          <a:ext cx="4670748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30275" y="2857500"/>
          <a:ext cx="6428511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43188" y="3357563"/>
          <a:ext cx="293805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  <a:gridCol w="602676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00250" y="3857625"/>
          <a:ext cx="4143404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357313" y="4357688"/>
          <a:ext cx="4143404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410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496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410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071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4101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374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727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727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25" y="857250"/>
          <a:ext cx="584410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13113" y="1357313"/>
          <a:ext cx="4687496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  <a:gridCol w="58593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3.В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1475" y="1857375"/>
          <a:ext cx="5844100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86125" y="2357438"/>
          <a:ext cx="4068071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527343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8" y="2857500"/>
          <a:ext cx="5844101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10"/>
                <a:gridCol w="584410"/>
                <a:gridCol w="584410"/>
                <a:gridCol w="582144"/>
                <a:gridCol w="586677"/>
                <a:gridCol w="584410"/>
                <a:gridCol w="584410"/>
                <a:gridCol w="584410"/>
                <a:gridCol w="584410"/>
                <a:gridCol w="58441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25" y="3357563"/>
          <a:ext cx="2335374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7"/>
                <a:gridCol w="602677"/>
                <a:gridCol w="602677"/>
                <a:gridCol w="527343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74938" y="3857625"/>
          <a:ext cx="3540727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071688" y="4357688"/>
          <a:ext cx="3540727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676"/>
                <a:gridCol w="602677"/>
                <a:gridCol w="602677"/>
                <a:gridCol w="602677"/>
                <a:gridCol w="527343"/>
                <a:gridCol w="60267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844</Words>
  <PresentationFormat>Экран (4:3)</PresentationFormat>
  <Paragraphs>523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Бухгалтер</cp:lastModifiedBy>
  <cp:revision>43</cp:revision>
  <dcterms:modified xsi:type="dcterms:W3CDTF">2017-10-11T08:27:33Z</dcterms:modified>
</cp:coreProperties>
</file>